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6" r:id="rId9"/>
    <p:sldId id="267" r:id="rId10"/>
    <p:sldId id="269" r:id="rId11"/>
    <p:sldId id="268" r:id="rId12"/>
    <p:sldId id="260" r:id="rId13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5" autoAdjust="0"/>
    <p:restoredTop sz="94624" autoAdjust="0"/>
  </p:normalViewPr>
  <p:slideViewPr>
    <p:cSldViewPr>
      <p:cViewPr>
        <p:scale>
          <a:sx n="60" d="100"/>
          <a:sy n="60" d="100"/>
        </p:scale>
        <p:origin x="-1716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6AD0EF-57CE-4A4F-AA4E-69E330A6DB17}" type="doc">
      <dgm:prSet loTypeId="urn:microsoft.com/office/officeart/2005/8/layout/hierarchy2" loCatId="hierarchy" qsTypeId="urn:microsoft.com/office/officeart/2005/8/quickstyle/simple1#1" qsCatId="simple" csTypeId="urn:microsoft.com/office/officeart/2005/8/colors/accent0_1" csCatId="mainScheme" phldr="1"/>
      <dgm:spPr/>
      <dgm:t>
        <a:bodyPr/>
        <a:lstStyle/>
        <a:p>
          <a:endParaRPr lang="el-GR"/>
        </a:p>
      </dgm:t>
    </dgm:pt>
    <dgm:pt modelId="{F89B989B-48F2-4626-B198-B6B21AAC7295}">
      <dgm:prSet phldrT="[Κείμενο]"/>
      <dgm:spPr>
        <a:solidFill>
          <a:schemeClr val="bg1">
            <a:lumMod val="95000"/>
          </a:schemeClr>
        </a:solidFill>
      </dgm:spPr>
      <dgm:t>
        <a:bodyPr/>
        <a:lstStyle/>
        <a:p>
          <a:pPr algn="ctr"/>
          <a:r>
            <a:rPr lang="en-US" b="1" dirty="0" smtClean="0">
              <a:latin typeface="Georgia" panose="02040502050405020303" pitchFamily="18" charset="0"/>
            </a:rPr>
            <a:t>Environmental concerns</a:t>
          </a:r>
          <a:endParaRPr lang="el-GR" b="1" dirty="0">
            <a:latin typeface="Georgia" panose="02040502050405020303" pitchFamily="18" charset="0"/>
          </a:endParaRPr>
        </a:p>
      </dgm:t>
    </dgm:pt>
    <dgm:pt modelId="{7CEAD9AC-35D7-4EB1-9DF3-97CC2681EFAD}" type="parTrans" cxnId="{F5D28BA9-B422-4328-8AD0-79AB166A9B23}">
      <dgm:prSet/>
      <dgm:spPr/>
      <dgm:t>
        <a:bodyPr/>
        <a:lstStyle/>
        <a:p>
          <a:endParaRPr lang="el-GR"/>
        </a:p>
      </dgm:t>
    </dgm:pt>
    <dgm:pt modelId="{FD943E43-4BFF-4F79-B848-2012331F1001}" type="sibTrans" cxnId="{F5D28BA9-B422-4328-8AD0-79AB166A9B23}">
      <dgm:prSet/>
      <dgm:spPr/>
      <dgm:t>
        <a:bodyPr/>
        <a:lstStyle/>
        <a:p>
          <a:endParaRPr lang="el-GR"/>
        </a:p>
      </dgm:t>
    </dgm:pt>
    <dgm:pt modelId="{288343FF-1279-4591-9344-F9FF19F8EEAC}">
      <dgm:prSet phldrT="[Κείμενο]"/>
      <dgm:spPr>
        <a:solidFill>
          <a:schemeClr val="bg1">
            <a:lumMod val="95000"/>
          </a:schemeClr>
        </a:solidFill>
      </dgm:spPr>
      <dgm:t>
        <a:bodyPr/>
        <a:lstStyle/>
        <a:p>
          <a:pPr algn="ctr"/>
          <a:r>
            <a:rPr lang="en-US" b="1" dirty="0" smtClean="0">
              <a:latin typeface="Georgia" panose="02040502050405020303" pitchFamily="18" charset="0"/>
            </a:rPr>
            <a:t>Delimitation &amp; Installation</a:t>
          </a:r>
          <a:endParaRPr lang="el-GR" b="1" dirty="0">
            <a:latin typeface="Georgia" panose="02040502050405020303" pitchFamily="18" charset="0"/>
          </a:endParaRPr>
        </a:p>
      </dgm:t>
    </dgm:pt>
    <dgm:pt modelId="{91F576D5-6FAD-42A4-8002-53E7B0EBB282}" type="parTrans" cxnId="{C22A28B5-64AB-4FB7-8898-9C9E73DE645E}">
      <dgm:prSet/>
      <dgm:spPr>
        <a:ln>
          <a:solidFill>
            <a:schemeClr val="accent1"/>
          </a:solidFill>
          <a:headEnd type="none" w="med" len="med"/>
          <a:tailEnd type="triangle" w="med" len="med"/>
        </a:ln>
      </dgm:spPr>
      <dgm:t>
        <a:bodyPr/>
        <a:lstStyle/>
        <a:p>
          <a:pPr algn="ctr"/>
          <a:endParaRPr lang="el-GR" b="1">
            <a:latin typeface="Georgia" panose="02040502050405020303" pitchFamily="18" charset="0"/>
          </a:endParaRPr>
        </a:p>
      </dgm:t>
    </dgm:pt>
    <dgm:pt modelId="{BA843094-08C6-476B-9DD4-A234DDEF34BA}" type="sibTrans" cxnId="{C22A28B5-64AB-4FB7-8898-9C9E73DE645E}">
      <dgm:prSet/>
      <dgm:spPr/>
      <dgm:t>
        <a:bodyPr/>
        <a:lstStyle/>
        <a:p>
          <a:endParaRPr lang="el-GR"/>
        </a:p>
      </dgm:t>
    </dgm:pt>
    <dgm:pt modelId="{D4007ED1-CFC0-479A-829D-6CAB7AF30B0A}">
      <dgm:prSet phldrT="[Κείμενο]"/>
      <dgm:spPr>
        <a:solidFill>
          <a:schemeClr val="bg1">
            <a:lumMod val="95000"/>
          </a:schemeClr>
        </a:solidFill>
      </dgm:spPr>
      <dgm:t>
        <a:bodyPr/>
        <a:lstStyle/>
        <a:p>
          <a:pPr algn="ctr"/>
          <a:r>
            <a:rPr lang="en-US" b="1" dirty="0" smtClean="0">
              <a:latin typeface="Georgia" panose="02040502050405020303" pitchFamily="18" charset="0"/>
            </a:rPr>
            <a:t>Special Protected Areas</a:t>
          </a:r>
          <a:endParaRPr lang="el-GR" b="1" dirty="0">
            <a:latin typeface="Georgia" panose="02040502050405020303" pitchFamily="18" charset="0"/>
          </a:endParaRPr>
        </a:p>
      </dgm:t>
    </dgm:pt>
    <dgm:pt modelId="{7DAD99BD-DDA9-433C-9CA8-7FC1223E32BD}" type="parTrans" cxnId="{A073A232-89F6-45E1-BB36-43D7FB08E264}">
      <dgm:prSet/>
      <dgm:spPr>
        <a:ln>
          <a:solidFill>
            <a:schemeClr val="accent1"/>
          </a:solidFill>
          <a:headEnd type="none" w="med" len="med"/>
          <a:tailEnd type="triangle" w="med" len="med"/>
        </a:ln>
      </dgm:spPr>
      <dgm:t>
        <a:bodyPr/>
        <a:lstStyle/>
        <a:p>
          <a:pPr algn="ctr"/>
          <a:endParaRPr lang="el-GR" b="1">
            <a:latin typeface="Georgia" panose="02040502050405020303" pitchFamily="18" charset="0"/>
          </a:endParaRPr>
        </a:p>
      </dgm:t>
    </dgm:pt>
    <dgm:pt modelId="{B54E2079-1C93-4583-A43F-8BBD093A5125}" type="sibTrans" cxnId="{A073A232-89F6-45E1-BB36-43D7FB08E264}">
      <dgm:prSet/>
      <dgm:spPr/>
      <dgm:t>
        <a:bodyPr/>
        <a:lstStyle/>
        <a:p>
          <a:endParaRPr lang="el-GR"/>
        </a:p>
      </dgm:t>
    </dgm:pt>
    <dgm:pt modelId="{48869B21-5B63-42A6-A4BB-B6E5E6FF0ECB}">
      <dgm:prSet phldrT="[Κείμενο]"/>
      <dgm:spPr>
        <a:solidFill>
          <a:schemeClr val="bg1">
            <a:lumMod val="95000"/>
          </a:schemeClr>
        </a:solidFill>
      </dgm:spPr>
      <dgm:t>
        <a:bodyPr/>
        <a:lstStyle/>
        <a:p>
          <a:pPr algn="ctr"/>
          <a:r>
            <a:rPr lang="en-US" b="1" dirty="0" smtClean="0">
              <a:latin typeface="Georgia" panose="02040502050405020303" pitchFamily="18" charset="0"/>
            </a:rPr>
            <a:t>Production &amp; Transport</a:t>
          </a:r>
          <a:endParaRPr lang="el-GR" b="1" dirty="0">
            <a:latin typeface="Georgia" panose="02040502050405020303" pitchFamily="18" charset="0"/>
          </a:endParaRPr>
        </a:p>
      </dgm:t>
    </dgm:pt>
    <dgm:pt modelId="{63B96202-41A8-46BE-AAB4-8B4406F2DB9E}" type="parTrans" cxnId="{DD401CC8-CD41-415B-A1E3-D46C6AB34513}">
      <dgm:prSet/>
      <dgm:spPr>
        <a:ln>
          <a:solidFill>
            <a:schemeClr val="accent1"/>
          </a:solidFill>
          <a:headEnd type="none" w="med" len="med"/>
          <a:tailEnd type="triangle" w="med" len="med"/>
        </a:ln>
      </dgm:spPr>
      <dgm:t>
        <a:bodyPr/>
        <a:lstStyle/>
        <a:p>
          <a:pPr algn="ctr"/>
          <a:endParaRPr lang="el-GR" b="1">
            <a:latin typeface="Georgia" panose="02040502050405020303" pitchFamily="18" charset="0"/>
          </a:endParaRPr>
        </a:p>
      </dgm:t>
    </dgm:pt>
    <dgm:pt modelId="{AC2F4224-D793-4B87-B0B4-9E3AE8C35EF3}" type="sibTrans" cxnId="{DD401CC8-CD41-415B-A1E3-D46C6AB34513}">
      <dgm:prSet/>
      <dgm:spPr/>
      <dgm:t>
        <a:bodyPr/>
        <a:lstStyle/>
        <a:p>
          <a:endParaRPr lang="el-GR"/>
        </a:p>
      </dgm:t>
    </dgm:pt>
    <dgm:pt modelId="{8D72110C-AE04-4F90-90C6-A6784156E56F}">
      <dgm:prSet phldrT="[Κείμενο]"/>
      <dgm:spPr>
        <a:solidFill>
          <a:schemeClr val="bg1">
            <a:lumMod val="95000"/>
          </a:schemeClr>
        </a:solidFill>
      </dgm:spPr>
      <dgm:t>
        <a:bodyPr/>
        <a:lstStyle/>
        <a:p>
          <a:pPr algn="ctr"/>
          <a:r>
            <a:rPr lang="en-US" b="1" dirty="0" smtClean="0">
              <a:latin typeface="Georgia" panose="02040502050405020303" pitchFamily="18" charset="0"/>
            </a:rPr>
            <a:t>Environmental harm</a:t>
          </a:r>
          <a:endParaRPr lang="el-GR" b="1" dirty="0">
            <a:latin typeface="Georgia" panose="02040502050405020303" pitchFamily="18" charset="0"/>
          </a:endParaRPr>
        </a:p>
      </dgm:t>
    </dgm:pt>
    <dgm:pt modelId="{8400DCCF-2F02-423D-86CF-4A82B153EF4C}" type="parTrans" cxnId="{20B9068B-08DE-4136-9B74-77E8F3218836}">
      <dgm:prSet/>
      <dgm:spPr>
        <a:ln>
          <a:solidFill>
            <a:schemeClr val="accent1"/>
          </a:solidFill>
          <a:headEnd type="none" w="med" len="med"/>
          <a:tailEnd type="triangle" w="med" len="med"/>
        </a:ln>
      </dgm:spPr>
      <dgm:t>
        <a:bodyPr/>
        <a:lstStyle/>
        <a:p>
          <a:pPr algn="ctr"/>
          <a:endParaRPr lang="el-GR" b="1">
            <a:latin typeface="Georgia" panose="02040502050405020303" pitchFamily="18" charset="0"/>
          </a:endParaRPr>
        </a:p>
      </dgm:t>
    </dgm:pt>
    <dgm:pt modelId="{9FDB3DDE-65BC-42D7-A1B1-4D1D83337B96}" type="sibTrans" cxnId="{20B9068B-08DE-4136-9B74-77E8F3218836}">
      <dgm:prSet/>
      <dgm:spPr/>
      <dgm:t>
        <a:bodyPr/>
        <a:lstStyle/>
        <a:p>
          <a:endParaRPr lang="el-GR"/>
        </a:p>
      </dgm:t>
    </dgm:pt>
    <dgm:pt modelId="{797E0E40-9141-4957-8E19-FE288844DC28}" type="pres">
      <dgm:prSet presAssocID="{576AD0EF-57CE-4A4F-AA4E-69E330A6DB1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38876B01-BCCD-4799-8C78-1B472E4AF2D1}" type="pres">
      <dgm:prSet presAssocID="{F89B989B-48F2-4626-B198-B6B21AAC7295}" presName="root1" presStyleCnt="0"/>
      <dgm:spPr/>
    </dgm:pt>
    <dgm:pt modelId="{1DC24FA5-8301-49A8-A54F-B493BD992BD7}" type="pres">
      <dgm:prSet presAssocID="{F89B989B-48F2-4626-B198-B6B21AAC729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D408293C-DA45-4ACE-99C4-799BD63ED3FA}" type="pres">
      <dgm:prSet presAssocID="{F89B989B-48F2-4626-B198-B6B21AAC7295}" presName="level2hierChild" presStyleCnt="0"/>
      <dgm:spPr/>
    </dgm:pt>
    <dgm:pt modelId="{7576BE60-90EA-4628-A7C0-685B554B4C54}" type="pres">
      <dgm:prSet presAssocID="{91F576D5-6FAD-42A4-8002-53E7B0EBB282}" presName="conn2-1" presStyleLbl="parChTrans1D2" presStyleIdx="0" presStyleCnt="2"/>
      <dgm:spPr/>
      <dgm:t>
        <a:bodyPr/>
        <a:lstStyle/>
        <a:p>
          <a:endParaRPr lang="el-GR"/>
        </a:p>
      </dgm:t>
    </dgm:pt>
    <dgm:pt modelId="{DA2309DC-C34C-4B26-AD27-4B9ED0431FE8}" type="pres">
      <dgm:prSet presAssocID="{91F576D5-6FAD-42A4-8002-53E7B0EBB282}" presName="connTx" presStyleLbl="parChTrans1D2" presStyleIdx="0" presStyleCnt="2"/>
      <dgm:spPr/>
      <dgm:t>
        <a:bodyPr/>
        <a:lstStyle/>
        <a:p>
          <a:endParaRPr lang="el-GR"/>
        </a:p>
      </dgm:t>
    </dgm:pt>
    <dgm:pt modelId="{6B17E2B3-6B99-4122-AD8D-C1C8FFE75887}" type="pres">
      <dgm:prSet presAssocID="{288343FF-1279-4591-9344-F9FF19F8EEAC}" presName="root2" presStyleCnt="0"/>
      <dgm:spPr/>
    </dgm:pt>
    <dgm:pt modelId="{F8593414-B552-4FC6-B649-23B25F3AE9CA}" type="pres">
      <dgm:prSet presAssocID="{288343FF-1279-4591-9344-F9FF19F8EEAC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0A06FFC8-D6DE-45AD-9A82-2953FC1352C7}" type="pres">
      <dgm:prSet presAssocID="{288343FF-1279-4591-9344-F9FF19F8EEAC}" presName="level3hierChild" presStyleCnt="0"/>
      <dgm:spPr/>
    </dgm:pt>
    <dgm:pt modelId="{C221DD9C-402D-4E45-A2E7-0600AA034BFD}" type="pres">
      <dgm:prSet presAssocID="{7DAD99BD-DDA9-433C-9CA8-7FC1223E32BD}" presName="conn2-1" presStyleLbl="parChTrans1D3" presStyleIdx="0" presStyleCnt="2"/>
      <dgm:spPr/>
      <dgm:t>
        <a:bodyPr/>
        <a:lstStyle/>
        <a:p>
          <a:endParaRPr lang="el-GR"/>
        </a:p>
      </dgm:t>
    </dgm:pt>
    <dgm:pt modelId="{A339199F-F71B-4CA0-91B7-D89BC11FEA79}" type="pres">
      <dgm:prSet presAssocID="{7DAD99BD-DDA9-433C-9CA8-7FC1223E32BD}" presName="connTx" presStyleLbl="parChTrans1D3" presStyleIdx="0" presStyleCnt="2"/>
      <dgm:spPr/>
      <dgm:t>
        <a:bodyPr/>
        <a:lstStyle/>
        <a:p>
          <a:endParaRPr lang="el-GR"/>
        </a:p>
      </dgm:t>
    </dgm:pt>
    <dgm:pt modelId="{91AEB36B-D0E7-4E02-9561-87ECDDA94DD1}" type="pres">
      <dgm:prSet presAssocID="{D4007ED1-CFC0-479A-829D-6CAB7AF30B0A}" presName="root2" presStyleCnt="0"/>
      <dgm:spPr/>
    </dgm:pt>
    <dgm:pt modelId="{E1A74876-0A00-4935-8330-B308596EE81E}" type="pres">
      <dgm:prSet presAssocID="{D4007ED1-CFC0-479A-829D-6CAB7AF30B0A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278CA16C-AFFB-429B-99FD-93B09041C7F4}" type="pres">
      <dgm:prSet presAssocID="{D4007ED1-CFC0-479A-829D-6CAB7AF30B0A}" presName="level3hierChild" presStyleCnt="0"/>
      <dgm:spPr/>
    </dgm:pt>
    <dgm:pt modelId="{D8546F5F-5E5D-4751-8B67-275EBDABE98B}" type="pres">
      <dgm:prSet presAssocID="{63B96202-41A8-46BE-AAB4-8B4406F2DB9E}" presName="conn2-1" presStyleLbl="parChTrans1D2" presStyleIdx="1" presStyleCnt="2"/>
      <dgm:spPr/>
      <dgm:t>
        <a:bodyPr/>
        <a:lstStyle/>
        <a:p>
          <a:endParaRPr lang="el-GR"/>
        </a:p>
      </dgm:t>
    </dgm:pt>
    <dgm:pt modelId="{3DE7F6FE-64B9-45A3-8A73-8274026B1A49}" type="pres">
      <dgm:prSet presAssocID="{63B96202-41A8-46BE-AAB4-8B4406F2DB9E}" presName="connTx" presStyleLbl="parChTrans1D2" presStyleIdx="1" presStyleCnt="2"/>
      <dgm:spPr/>
      <dgm:t>
        <a:bodyPr/>
        <a:lstStyle/>
        <a:p>
          <a:endParaRPr lang="el-GR"/>
        </a:p>
      </dgm:t>
    </dgm:pt>
    <dgm:pt modelId="{1DCA896C-0AB3-44D6-AFCF-FB7C423E9C47}" type="pres">
      <dgm:prSet presAssocID="{48869B21-5B63-42A6-A4BB-B6E5E6FF0ECB}" presName="root2" presStyleCnt="0"/>
      <dgm:spPr/>
    </dgm:pt>
    <dgm:pt modelId="{60EAEF34-C0D8-4CDE-91D6-9561EA3E4F27}" type="pres">
      <dgm:prSet presAssocID="{48869B21-5B63-42A6-A4BB-B6E5E6FF0ECB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C9467D06-22ED-4F1D-A92C-734AEE77C224}" type="pres">
      <dgm:prSet presAssocID="{48869B21-5B63-42A6-A4BB-B6E5E6FF0ECB}" presName="level3hierChild" presStyleCnt="0"/>
      <dgm:spPr/>
    </dgm:pt>
    <dgm:pt modelId="{4B9ED349-A8BE-44EF-869C-23A822A687FF}" type="pres">
      <dgm:prSet presAssocID="{8400DCCF-2F02-423D-86CF-4A82B153EF4C}" presName="conn2-1" presStyleLbl="parChTrans1D3" presStyleIdx="1" presStyleCnt="2"/>
      <dgm:spPr/>
      <dgm:t>
        <a:bodyPr/>
        <a:lstStyle/>
        <a:p>
          <a:endParaRPr lang="el-GR"/>
        </a:p>
      </dgm:t>
    </dgm:pt>
    <dgm:pt modelId="{67B65043-6BAA-41E1-A12D-C168C833072E}" type="pres">
      <dgm:prSet presAssocID="{8400DCCF-2F02-423D-86CF-4A82B153EF4C}" presName="connTx" presStyleLbl="parChTrans1D3" presStyleIdx="1" presStyleCnt="2"/>
      <dgm:spPr/>
      <dgm:t>
        <a:bodyPr/>
        <a:lstStyle/>
        <a:p>
          <a:endParaRPr lang="el-GR"/>
        </a:p>
      </dgm:t>
    </dgm:pt>
    <dgm:pt modelId="{731AE9E0-39A4-40BF-BDD7-91D1CDEBA401}" type="pres">
      <dgm:prSet presAssocID="{8D72110C-AE04-4F90-90C6-A6784156E56F}" presName="root2" presStyleCnt="0"/>
      <dgm:spPr/>
    </dgm:pt>
    <dgm:pt modelId="{9AA38905-DFC8-4FC1-A951-7ECB86672D19}" type="pres">
      <dgm:prSet presAssocID="{8D72110C-AE04-4F90-90C6-A6784156E56F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FE43421A-6BFA-4CC2-833D-121069F1A103}" type="pres">
      <dgm:prSet presAssocID="{8D72110C-AE04-4F90-90C6-A6784156E56F}" presName="level3hierChild" presStyleCnt="0"/>
      <dgm:spPr/>
    </dgm:pt>
  </dgm:ptLst>
  <dgm:cxnLst>
    <dgm:cxn modelId="{DD401CC8-CD41-415B-A1E3-D46C6AB34513}" srcId="{F89B989B-48F2-4626-B198-B6B21AAC7295}" destId="{48869B21-5B63-42A6-A4BB-B6E5E6FF0ECB}" srcOrd="1" destOrd="0" parTransId="{63B96202-41A8-46BE-AAB4-8B4406F2DB9E}" sibTransId="{AC2F4224-D793-4B87-B0B4-9E3AE8C35EF3}"/>
    <dgm:cxn modelId="{96A2E1E5-6990-449C-81CA-1521D0E1E930}" type="presOf" srcId="{48869B21-5B63-42A6-A4BB-B6E5E6FF0ECB}" destId="{60EAEF34-C0D8-4CDE-91D6-9561EA3E4F27}" srcOrd="0" destOrd="0" presId="urn:microsoft.com/office/officeart/2005/8/layout/hierarchy2"/>
    <dgm:cxn modelId="{AB309860-4BC3-49A9-927B-8C4EC8DD1CA3}" type="presOf" srcId="{8400DCCF-2F02-423D-86CF-4A82B153EF4C}" destId="{67B65043-6BAA-41E1-A12D-C168C833072E}" srcOrd="1" destOrd="0" presId="urn:microsoft.com/office/officeart/2005/8/layout/hierarchy2"/>
    <dgm:cxn modelId="{E8EB547D-93E0-4D4B-B933-6F77027946F3}" type="presOf" srcId="{F89B989B-48F2-4626-B198-B6B21AAC7295}" destId="{1DC24FA5-8301-49A8-A54F-B493BD992BD7}" srcOrd="0" destOrd="0" presId="urn:microsoft.com/office/officeart/2005/8/layout/hierarchy2"/>
    <dgm:cxn modelId="{D8773002-9270-4568-80BF-DE43AA1E0E93}" type="presOf" srcId="{91F576D5-6FAD-42A4-8002-53E7B0EBB282}" destId="{7576BE60-90EA-4628-A7C0-685B554B4C54}" srcOrd="0" destOrd="0" presId="urn:microsoft.com/office/officeart/2005/8/layout/hierarchy2"/>
    <dgm:cxn modelId="{C22A28B5-64AB-4FB7-8898-9C9E73DE645E}" srcId="{F89B989B-48F2-4626-B198-B6B21AAC7295}" destId="{288343FF-1279-4591-9344-F9FF19F8EEAC}" srcOrd="0" destOrd="0" parTransId="{91F576D5-6FAD-42A4-8002-53E7B0EBB282}" sibTransId="{BA843094-08C6-476B-9DD4-A234DDEF34BA}"/>
    <dgm:cxn modelId="{63E9A253-3EAA-4AA3-8626-43D03864692F}" type="presOf" srcId="{63B96202-41A8-46BE-AAB4-8B4406F2DB9E}" destId="{3DE7F6FE-64B9-45A3-8A73-8274026B1A49}" srcOrd="1" destOrd="0" presId="urn:microsoft.com/office/officeart/2005/8/layout/hierarchy2"/>
    <dgm:cxn modelId="{86295DBB-C595-4B5C-B640-1D5441DAAC46}" type="presOf" srcId="{8D72110C-AE04-4F90-90C6-A6784156E56F}" destId="{9AA38905-DFC8-4FC1-A951-7ECB86672D19}" srcOrd="0" destOrd="0" presId="urn:microsoft.com/office/officeart/2005/8/layout/hierarchy2"/>
    <dgm:cxn modelId="{6DEA7BD8-E5D3-4FD9-9B51-F6A2B0ED6061}" type="presOf" srcId="{7DAD99BD-DDA9-433C-9CA8-7FC1223E32BD}" destId="{A339199F-F71B-4CA0-91B7-D89BC11FEA79}" srcOrd="1" destOrd="0" presId="urn:microsoft.com/office/officeart/2005/8/layout/hierarchy2"/>
    <dgm:cxn modelId="{20B9068B-08DE-4136-9B74-77E8F3218836}" srcId="{48869B21-5B63-42A6-A4BB-B6E5E6FF0ECB}" destId="{8D72110C-AE04-4F90-90C6-A6784156E56F}" srcOrd="0" destOrd="0" parTransId="{8400DCCF-2F02-423D-86CF-4A82B153EF4C}" sibTransId="{9FDB3DDE-65BC-42D7-A1B1-4D1D83337B96}"/>
    <dgm:cxn modelId="{549267BC-D065-48D4-9707-EB2F825FB733}" type="presOf" srcId="{576AD0EF-57CE-4A4F-AA4E-69E330A6DB17}" destId="{797E0E40-9141-4957-8E19-FE288844DC28}" srcOrd="0" destOrd="0" presId="urn:microsoft.com/office/officeart/2005/8/layout/hierarchy2"/>
    <dgm:cxn modelId="{46A613EF-E52A-4889-95A1-7D440C34ECA8}" type="presOf" srcId="{7DAD99BD-DDA9-433C-9CA8-7FC1223E32BD}" destId="{C221DD9C-402D-4E45-A2E7-0600AA034BFD}" srcOrd="0" destOrd="0" presId="urn:microsoft.com/office/officeart/2005/8/layout/hierarchy2"/>
    <dgm:cxn modelId="{A073A232-89F6-45E1-BB36-43D7FB08E264}" srcId="{288343FF-1279-4591-9344-F9FF19F8EEAC}" destId="{D4007ED1-CFC0-479A-829D-6CAB7AF30B0A}" srcOrd="0" destOrd="0" parTransId="{7DAD99BD-DDA9-433C-9CA8-7FC1223E32BD}" sibTransId="{B54E2079-1C93-4583-A43F-8BBD093A5125}"/>
    <dgm:cxn modelId="{7E1C1EF4-006D-4922-A349-EA82882DDD98}" type="presOf" srcId="{D4007ED1-CFC0-479A-829D-6CAB7AF30B0A}" destId="{E1A74876-0A00-4935-8330-B308596EE81E}" srcOrd="0" destOrd="0" presId="urn:microsoft.com/office/officeart/2005/8/layout/hierarchy2"/>
    <dgm:cxn modelId="{60274D8C-EC34-4E16-AC69-B3508B6A24F0}" type="presOf" srcId="{63B96202-41A8-46BE-AAB4-8B4406F2DB9E}" destId="{D8546F5F-5E5D-4751-8B67-275EBDABE98B}" srcOrd="0" destOrd="0" presId="urn:microsoft.com/office/officeart/2005/8/layout/hierarchy2"/>
    <dgm:cxn modelId="{F5D28BA9-B422-4328-8AD0-79AB166A9B23}" srcId="{576AD0EF-57CE-4A4F-AA4E-69E330A6DB17}" destId="{F89B989B-48F2-4626-B198-B6B21AAC7295}" srcOrd="0" destOrd="0" parTransId="{7CEAD9AC-35D7-4EB1-9DF3-97CC2681EFAD}" sibTransId="{FD943E43-4BFF-4F79-B848-2012331F1001}"/>
    <dgm:cxn modelId="{BCB09059-24D8-48BE-8BEC-18D133BFEE4B}" type="presOf" srcId="{8400DCCF-2F02-423D-86CF-4A82B153EF4C}" destId="{4B9ED349-A8BE-44EF-869C-23A822A687FF}" srcOrd="0" destOrd="0" presId="urn:microsoft.com/office/officeart/2005/8/layout/hierarchy2"/>
    <dgm:cxn modelId="{16C221D4-4ED3-4A92-871B-3A5EA52545A4}" type="presOf" srcId="{91F576D5-6FAD-42A4-8002-53E7B0EBB282}" destId="{DA2309DC-C34C-4B26-AD27-4B9ED0431FE8}" srcOrd="1" destOrd="0" presId="urn:microsoft.com/office/officeart/2005/8/layout/hierarchy2"/>
    <dgm:cxn modelId="{C4F46CCE-0E46-43BE-A14A-C69FC9AF6B63}" type="presOf" srcId="{288343FF-1279-4591-9344-F9FF19F8EEAC}" destId="{F8593414-B552-4FC6-B649-23B25F3AE9CA}" srcOrd="0" destOrd="0" presId="urn:microsoft.com/office/officeart/2005/8/layout/hierarchy2"/>
    <dgm:cxn modelId="{C8F30767-951A-49CA-A1FA-AA181BE9FC1F}" type="presParOf" srcId="{797E0E40-9141-4957-8E19-FE288844DC28}" destId="{38876B01-BCCD-4799-8C78-1B472E4AF2D1}" srcOrd="0" destOrd="0" presId="urn:microsoft.com/office/officeart/2005/8/layout/hierarchy2"/>
    <dgm:cxn modelId="{6CC90FEA-4E14-4223-9FD2-5C27167A8C00}" type="presParOf" srcId="{38876B01-BCCD-4799-8C78-1B472E4AF2D1}" destId="{1DC24FA5-8301-49A8-A54F-B493BD992BD7}" srcOrd="0" destOrd="0" presId="urn:microsoft.com/office/officeart/2005/8/layout/hierarchy2"/>
    <dgm:cxn modelId="{8EE82F83-2FAC-42B8-A992-8E9C46B5A256}" type="presParOf" srcId="{38876B01-BCCD-4799-8C78-1B472E4AF2D1}" destId="{D408293C-DA45-4ACE-99C4-799BD63ED3FA}" srcOrd="1" destOrd="0" presId="urn:microsoft.com/office/officeart/2005/8/layout/hierarchy2"/>
    <dgm:cxn modelId="{36390497-41C8-4B34-AB99-42FFCBC1DE87}" type="presParOf" srcId="{D408293C-DA45-4ACE-99C4-799BD63ED3FA}" destId="{7576BE60-90EA-4628-A7C0-685B554B4C54}" srcOrd="0" destOrd="0" presId="urn:microsoft.com/office/officeart/2005/8/layout/hierarchy2"/>
    <dgm:cxn modelId="{94261FD8-9FDB-40F6-A57B-0B4C7FE7C000}" type="presParOf" srcId="{7576BE60-90EA-4628-A7C0-685B554B4C54}" destId="{DA2309DC-C34C-4B26-AD27-4B9ED0431FE8}" srcOrd="0" destOrd="0" presId="urn:microsoft.com/office/officeart/2005/8/layout/hierarchy2"/>
    <dgm:cxn modelId="{C38DA44A-8BF2-4DB8-BC13-9380B12C16F6}" type="presParOf" srcId="{D408293C-DA45-4ACE-99C4-799BD63ED3FA}" destId="{6B17E2B3-6B99-4122-AD8D-C1C8FFE75887}" srcOrd="1" destOrd="0" presId="urn:microsoft.com/office/officeart/2005/8/layout/hierarchy2"/>
    <dgm:cxn modelId="{856C4E0B-F962-4623-BD3D-D955FE43AE27}" type="presParOf" srcId="{6B17E2B3-6B99-4122-AD8D-C1C8FFE75887}" destId="{F8593414-B552-4FC6-B649-23B25F3AE9CA}" srcOrd="0" destOrd="0" presId="urn:microsoft.com/office/officeart/2005/8/layout/hierarchy2"/>
    <dgm:cxn modelId="{824F66FC-112E-4163-8412-EB8A9A4442A2}" type="presParOf" srcId="{6B17E2B3-6B99-4122-AD8D-C1C8FFE75887}" destId="{0A06FFC8-D6DE-45AD-9A82-2953FC1352C7}" srcOrd="1" destOrd="0" presId="urn:microsoft.com/office/officeart/2005/8/layout/hierarchy2"/>
    <dgm:cxn modelId="{6A0333AE-9E87-42CB-BD2A-8E6CAE19CB87}" type="presParOf" srcId="{0A06FFC8-D6DE-45AD-9A82-2953FC1352C7}" destId="{C221DD9C-402D-4E45-A2E7-0600AA034BFD}" srcOrd="0" destOrd="0" presId="urn:microsoft.com/office/officeart/2005/8/layout/hierarchy2"/>
    <dgm:cxn modelId="{98DCD16D-974C-4031-B33A-7A57FD4E9340}" type="presParOf" srcId="{C221DD9C-402D-4E45-A2E7-0600AA034BFD}" destId="{A339199F-F71B-4CA0-91B7-D89BC11FEA79}" srcOrd="0" destOrd="0" presId="urn:microsoft.com/office/officeart/2005/8/layout/hierarchy2"/>
    <dgm:cxn modelId="{567B5A0B-4304-419E-B7C0-B7E3E1C1CAF2}" type="presParOf" srcId="{0A06FFC8-D6DE-45AD-9A82-2953FC1352C7}" destId="{91AEB36B-D0E7-4E02-9561-87ECDDA94DD1}" srcOrd="1" destOrd="0" presId="urn:microsoft.com/office/officeart/2005/8/layout/hierarchy2"/>
    <dgm:cxn modelId="{C09BADE2-5654-47F9-814E-9FBE0E57A01E}" type="presParOf" srcId="{91AEB36B-D0E7-4E02-9561-87ECDDA94DD1}" destId="{E1A74876-0A00-4935-8330-B308596EE81E}" srcOrd="0" destOrd="0" presId="urn:microsoft.com/office/officeart/2005/8/layout/hierarchy2"/>
    <dgm:cxn modelId="{8E0C6F67-00AE-41B1-9A67-016A8E8BE7EC}" type="presParOf" srcId="{91AEB36B-D0E7-4E02-9561-87ECDDA94DD1}" destId="{278CA16C-AFFB-429B-99FD-93B09041C7F4}" srcOrd="1" destOrd="0" presId="urn:microsoft.com/office/officeart/2005/8/layout/hierarchy2"/>
    <dgm:cxn modelId="{1929ED85-A5D0-47B8-9F83-392003950718}" type="presParOf" srcId="{D408293C-DA45-4ACE-99C4-799BD63ED3FA}" destId="{D8546F5F-5E5D-4751-8B67-275EBDABE98B}" srcOrd="2" destOrd="0" presId="urn:microsoft.com/office/officeart/2005/8/layout/hierarchy2"/>
    <dgm:cxn modelId="{D946DC50-9466-42AF-A544-DEA3BB05C741}" type="presParOf" srcId="{D8546F5F-5E5D-4751-8B67-275EBDABE98B}" destId="{3DE7F6FE-64B9-45A3-8A73-8274026B1A49}" srcOrd="0" destOrd="0" presId="urn:microsoft.com/office/officeart/2005/8/layout/hierarchy2"/>
    <dgm:cxn modelId="{CBC10C7C-B27C-4650-AE91-238CE04EEE82}" type="presParOf" srcId="{D408293C-DA45-4ACE-99C4-799BD63ED3FA}" destId="{1DCA896C-0AB3-44D6-AFCF-FB7C423E9C47}" srcOrd="3" destOrd="0" presId="urn:microsoft.com/office/officeart/2005/8/layout/hierarchy2"/>
    <dgm:cxn modelId="{80AD3EC5-D027-40C7-BC63-E560B353784C}" type="presParOf" srcId="{1DCA896C-0AB3-44D6-AFCF-FB7C423E9C47}" destId="{60EAEF34-C0D8-4CDE-91D6-9561EA3E4F27}" srcOrd="0" destOrd="0" presId="urn:microsoft.com/office/officeart/2005/8/layout/hierarchy2"/>
    <dgm:cxn modelId="{F68DB3AE-F0ED-412E-8519-D0AB8E15DFFA}" type="presParOf" srcId="{1DCA896C-0AB3-44D6-AFCF-FB7C423E9C47}" destId="{C9467D06-22ED-4F1D-A92C-734AEE77C224}" srcOrd="1" destOrd="0" presId="urn:microsoft.com/office/officeart/2005/8/layout/hierarchy2"/>
    <dgm:cxn modelId="{0DEB32EA-5A84-4984-88F5-A0AB7BADB0C0}" type="presParOf" srcId="{C9467D06-22ED-4F1D-A92C-734AEE77C224}" destId="{4B9ED349-A8BE-44EF-869C-23A822A687FF}" srcOrd="0" destOrd="0" presId="urn:microsoft.com/office/officeart/2005/8/layout/hierarchy2"/>
    <dgm:cxn modelId="{524C3E4C-59D6-45A8-96E8-1599A3535197}" type="presParOf" srcId="{4B9ED349-A8BE-44EF-869C-23A822A687FF}" destId="{67B65043-6BAA-41E1-A12D-C168C833072E}" srcOrd="0" destOrd="0" presId="urn:microsoft.com/office/officeart/2005/8/layout/hierarchy2"/>
    <dgm:cxn modelId="{582CBFE7-2ABB-4990-9482-266692E8E228}" type="presParOf" srcId="{C9467D06-22ED-4F1D-A92C-734AEE77C224}" destId="{731AE9E0-39A4-40BF-BDD7-91D1CDEBA401}" srcOrd="1" destOrd="0" presId="urn:microsoft.com/office/officeart/2005/8/layout/hierarchy2"/>
    <dgm:cxn modelId="{463F5341-2709-47C6-91EC-AB34EC5A25DF}" type="presParOf" srcId="{731AE9E0-39A4-40BF-BDD7-91D1CDEBA401}" destId="{9AA38905-DFC8-4FC1-A951-7ECB86672D19}" srcOrd="0" destOrd="0" presId="urn:microsoft.com/office/officeart/2005/8/layout/hierarchy2"/>
    <dgm:cxn modelId="{CA3522A8-13B6-40EC-8046-2D07690088BF}" type="presParOf" srcId="{731AE9E0-39A4-40BF-BDD7-91D1CDEBA401}" destId="{FE43421A-6BFA-4CC2-833D-121069F1A10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2D3CB9-BF7B-4D87-99D4-24ED81667927}" type="doc">
      <dgm:prSet loTypeId="urn:microsoft.com/office/officeart/2005/8/layout/venn1" loCatId="relationship" qsTypeId="urn:microsoft.com/office/officeart/2005/8/quickstyle/simple1#2" qsCatId="simple" csTypeId="urn:microsoft.com/office/officeart/2005/8/colors/accent1_2#1" csCatId="accent1" phldr="1"/>
      <dgm:spPr/>
    </dgm:pt>
    <dgm:pt modelId="{23E35348-7DD3-4042-94AE-13844ACBC582}">
      <dgm:prSet phldrT="[Κείμενο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US" sz="2000" b="1" dirty="0" smtClean="0">
              <a:latin typeface="Georgia" panose="02040502050405020303" pitchFamily="18" charset="0"/>
            </a:rPr>
            <a:t>Energy </a:t>
          </a:r>
        </a:p>
        <a:p>
          <a:r>
            <a:rPr lang="en-US" sz="2000" b="1" dirty="0" smtClean="0">
              <a:latin typeface="Georgia" panose="02040502050405020303" pitchFamily="18" charset="0"/>
            </a:rPr>
            <a:t>development </a:t>
          </a:r>
          <a:endParaRPr lang="el-GR" sz="2000" b="1" dirty="0">
            <a:latin typeface="Georgia" panose="02040502050405020303" pitchFamily="18" charset="0"/>
          </a:endParaRPr>
        </a:p>
      </dgm:t>
    </dgm:pt>
    <dgm:pt modelId="{94037E90-1447-4421-9B31-BB1D5A9BDF94}" type="parTrans" cxnId="{D4D24150-3F58-4A96-AC3C-676B096AA247}">
      <dgm:prSet/>
      <dgm:spPr/>
      <dgm:t>
        <a:bodyPr/>
        <a:lstStyle/>
        <a:p>
          <a:endParaRPr lang="el-GR"/>
        </a:p>
      </dgm:t>
    </dgm:pt>
    <dgm:pt modelId="{8BC75A5A-F2D6-4BBB-A1E7-CA9D607D8130}" type="sibTrans" cxnId="{D4D24150-3F58-4A96-AC3C-676B096AA247}">
      <dgm:prSet/>
      <dgm:spPr/>
      <dgm:t>
        <a:bodyPr/>
        <a:lstStyle/>
        <a:p>
          <a:endParaRPr lang="el-GR"/>
        </a:p>
      </dgm:t>
    </dgm:pt>
    <dgm:pt modelId="{5AAEF4EA-ACD2-4112-9BBA-FAAD3684887E}">
      <dgm:prSet phldrT="[Κείμενο]"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ctr"/>
          <a:r>
            <a:rPr lang="en-US" sz="2000" b="1" dirty="0" smtClean="0">
              <a:latin typeface="Georgia" panose="02040502050405020303" pitchFamily="18" charset="0"/>
            </a:rPr>
            <a:t>Protection of the environment</a:t>
          </a:r>
          <a:endParaRPr lang="el-GR" sz="2000" b="1" dirty="0">
            <a:latin typeface="Georgia" panose="02040502050405020303" pitchFamily="18" charset="0"/>
          </a:endParaRPr>
        </a:p>
      </dgm:t>
    </dgm:pt>
    <dgm:pt modelId="{CC15401C-D3D3-4ADE-A738-FF7894B2001E}" type="parTrans" cxnId="{913E4C86-4E28-4220-A887-F3750C2E8C69}">
      <dgm:prSet/>
      <dgm:spPr/>
      <dgm:t>
        <a:bodyPr/>
        <a:lstStyle/>
        <a:p>
          <a:endParaRPr lang="el-GR"/>
        </a:p>
      </dgm:t>
    </dgm:pt>
    <dgm:pt modelId="{AF400E37-7496-49DC-A941-CD5CAC885C8D}" type="sibTrans" cxnId="{913E4C86-4E28-4220-A887-F3750C2E8C69}">
      <dgm:prSet/>
      <dgm:spPr/>
      <dgm:t>
        <a:bodyPr/>
        <a:lstStyle/>
        <a:p>
          <a:endParaRPr lang="el-GR"/>
        </a:p>
      </dgm:t>
    </dgm:pt>
    <dgm:pt modelId="{A55BF31F-EFDD-4014-B2C8-EF2FEB39BAA5}" type="pres">
      <dgm:prSet presAssocID="{EA2D3CB9-BF7B-4D87-99D4-24ED81667927}" presName="compositeShape" presStyleCnt="0">
        <dgm:presLayoutVars>
          <dgm:chMax val="7"/>
          <dgm:dir/>
          <dgm:resizeHandles val="exact"/>
        </dgm:presLayoutVars>
      </dgm:prSet>
      <dgm:spPr/>
    </dgm:pt>
    <dgm:pt modelId="{19A8EA92-9ECC-4A7B-91C6-4EBDF2293A0B}" type="pres">
      <dgm:prSet presAssocID="{23E35348-7DD3-4042-94AE-13844ACBC582}" presName="circ1" presStyleLbl="vennNode1" presStyleIdx="0" presStyleCnt="2" custScaleX="269421" custScaleY="88718" custLinFactNeighborX="-38147" custLinFactNeighborY="-3318"/>
      <dgm:spPr/>
      <dgm:t>
        <a:bodyPr/>
        <a:lstStyle/>
        <a:p>
          <a:endParaRPr lang="el-GR"/>
        </a:p>
      </dgm:t>
    </dgm:pt>
    <dgm:pt modelId="{4EAC1D48-ED02-4481-9CB3-CCFB734D3CDC}" type="pres">
      <dgm:prSet presAssocID="{23E35348-7DD3-4042-94AE-13844ACBC58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D52FB92-4418-4D38-827B-0B0C85AD9A13}" type="pres">
      <dgm:prSet presAssocID="{5AAEF4EA-ACD2-4112-9BBA-FAAD3684887E}" presName="circ2" presStyleLbl="vennNode1" presStyleIdx="1" presStyleCnt="2" custScaleX="253657" custScaleY="88718" custLinFactNeighborX="83994" custLinFactNeighborY="-5915"/>
      <dgm:spPr/>
      <dgm:t>
        <a:bodyPr/>
        <a:lstStyle/>
        <a:p>
          <a:endParaRPr lang="el-GR"/>
        </a:p>
      </dgm:t>
    </dgm:pt>
    <dgm:pt modelId="{15CDB6D7-9FAD-49A3-BAFF-61410660F0A3}" type="pres">
      <dgm:prSet presAssocID="{5AAEF4EA-ACD2-4112-9BBA-FAAD3684887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2C88B1FE-3A06-4FEF-95E8-7E9370125247}" type="presOf" srcId="{23E35348-7DD3-4042-94AE-13844ACBC582}" destId="{19A8EA92-9ECC-4A7B-91C6-4EBDF2293A0B}" srcOrd="0" destOrd="0" presId="urn:microsoft.com/office/officeart/2005/8/layout/venn1"/>
    <dgm:cxn modelId="{D4D24150-3F58-4A96-AC3C-676B096AA247}" srcId="{EA2D3CB9-BF7B-4D87-99D4-24ED81667927}" destId="{23E35348-7DD3-4042-94AE-13844ACBC582}" srcOrd="0" destOrd="0" parTransId="{94037E90-1447-4421-9B31-BB1D5A9BDF94}" sibTransId="{8BC75A5A-F2D6-4BBB-A1E7-CA9D607D8130}"/>
    <dgm:cxn modelId="{935B130B-CAD3-49AD-94E2-F80B51B50448}" type="presOf" srcId="{EA2D3CB9-BF7B-4D87-99D4-24ED81667927}" destId="{A55BF31F-EFDD-4014-B2C8-EF2FEB39BAA5}" srcOrd="0" destOrd="0" presId="urn:microsoft.com/office/officeart/2005/8/layout/venn1"/>
    <dgm:cxn modelId="{913E4C86-4E28-4220-A887-F3750C2E8C69}" srcId="{EA2D3CB9-BF7B-4D87-99D4-24ED81667927}" destId="{5AAEF4EA-ACD2-4112-9BBA-FAAD3684887E}" srcOrd="1" destOrd="0" parTransId="{CC15401C-D3D3-4ADE-A738-FF7894B2001E}" sibTransId="{AF400E37-7496-49DC-A941-CD5CAC885C8D}"/>
    <dgm:cxn modelId="{C876941D-723F-40AA-AF98-186BD7B08F94}" type="presOf" srcId="{23E35348-7DD3-4042-94AE-13844ACBC582}" destId="{4EAC1D48-ED02-4481-9CB3-CCFB734D3CDC}" srcOrd="1" destOrd="0" presId="urn:microsoft.com/office/officeart/2005/8/layout/venn1"/>
    <dgm:cxn modelId="{11247BCB-E752-41DE-9051-0A553C1DC309}" type="presOf" srcId="{5AAEF4EA-ACD2-4112-9BBA-FAAD3684887E}" destId="{15CDB6D7-9FAD-49A3-BAFF-61410660F0A3}" srcOrd="1" destOrd="0" presId="urn:microsoft.com/office/officeart/2005/8/layout/venn1"/>
    <dgm:cxn modelId="{8C003E7E-6E47-427F-9B62-B8CC623C04D4}" type="presOf" srcId="{5AAEF4EA-ACD2-4112-9BBA-FAAD3684887E}" destId="{2D52FB92-4418-4D38-827B-0B0C85AD9A13}" srcOrd="0" destOrd="0" presId="urn:microsoft.com/office/officeart/2005/8/layout/venn1"/>
    <dgm:cxn modelId="{312D21D7-E8ED-4F63-A41A-AB0D8E9447D2}" type="presParOf" srcId="{A55BF31F-EFDD-4014-B2C8-EF2FEB39BAA5}" destId="{19A8EA92-9ECC-4A7B-91C6-4EBDF2293A0B}" srcOrd="0" destOrd="0" presId="urn:microsoft.com/office/officeart/2005/8/layout/venn1"/>
    <dgm:cxn modelId="{5B940FF0-C4B8-48CF-B13C-5BC73CF2BFCB}" type="presParOf" srcId="{A55BF31F-EFDD-4014-B2C8-EF2FEB39BAA5}" destId="{4EAC1D48-ED02-4481-9CB3-CCFB734D3CDC}" srcOrd="1" destOrd="0" presId="urn:microsoft.com/office/officeart/2005/8/layout/venn1"/>
    <dgm:cxn modelId="{7B80DA73-95DC-4722-A4A4-8DF647D00FE6}" type="presParOf" srcId="{A55BF31F-EFDD-4014-B2C8-EF2FEB39BAA5}" destId="{2D52FB92-4418-4D38-827B-0B0C85AD9A13}" srcOrd="2" destOrd="0" presId="urn:microsoft.com/office/officeart/2005/8/layout/venn1"/>
    <dgm:cxn modelId="{0E3146AD-BBF6-4331-8E4C-DB7B9AC309EE}" type="presParOf" srcId="{A55BF31F-EFDD-4014-B2C8-EF2FEB39BAA5}" destId="{15CDB6D7-9FAD-49A3-BAFF-61410660F0A3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DC24FA5-8301-49A8-A54F-B493BD992BD7}">
      <dsp:nvSpPr>
        <dsp:cNvPr id="0" name=""/>
        <dsp:cNvSpPr/>
      </dsp:nvSpPr>
      <dsp:spPr>
        <a:xfrm>
          <a:off x="3748" y="1522135"/>
          <a:ext cx="2120368" cy="1060184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Georgia" panose="02040502050405020303" pitchFamily="18" charset="0"/>
            </a:rPr>
            <a:t>Environmental concerns</a:t>
          </a:r>
          <a:endParaRPr lang="el-GR" sz="2000" b="1" kern="1200" dirty="0">
            <a:latin typeface="Georgia" panose="02040502050405020303" pitchFamily="18" charset="0"/>
          </a:endParaRPr>
        </a:p>
      </dsp:txBody>
      <dsp:txXfrm>
        <a:off x="3748" y="1522135"/>
        <a:ext cx="2120368" cy="1060184"/>
      </dsp:txXfrm>
    </dsp:sp>
    <dsp:sp modelId="{7576BE60-90EA-4628-A7C0-685B554B4C54}">
      <dsp:nvSpPr>
        <dsp:cNvPr id="0" name=""/>
        <dsp:cNvSpPr/>
      </dsp:nvSpPr>
      <dsp:spPr>
        <a:xfrm rot="19457599">
          <a:off x="2025941" y="1724177"/>
          <a:ext cx="1044496" cy="46494"/>
        </a:xfrm>
        <a:custGeom>
          <a:avLst/>
          <a:gdLst/>
          <a:ahLst/>
          <a:cxnLst/>
          <a:rect l="0" t="0" r="0" b="0"/>
          <a:pathLst>
            <a:path>
              <a:moveTo>
                <a:pt x="0" y="23247"/>
              </a:moveTo>
              <a:lnTo>
                <a:pt x="1044496" y="2324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  <a:headEnd type="none" w="med" len="med"/>
          <a:tailEnd type="triangl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b="1" kern="1200">
            <a:latin typeface="Georgia" panose="02040502050405020303" pitchFamily="18" charset="0"/>
          </a:endParaRPr>
        </a:p>
      </dsp:txBody>
      <dsp:txXfrm rot="19457599">
        <a:off x="2522077" y="1721312"/>
        <a:ext cx="52224" cy="52224"/>
      </dsp:txXfrm>
    </dsp:sp>
    <dsp:sp modelId="{F8593414-B552-4FC6-B649-23B25F3AE9CA}">
      <dsp:nvSpPr>
        <dsp:cNvPr id="0" name=""/>
        <dsp:cNvSpPr/>
      </dsp:nvSpPr>
      <dsp:spPr>
        <a:xfrm>
          <a:off x="2972263" y="912529"/>
          <a:ext cx="2120368" cy="1060184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Georgia" panose="02040502050405020303" pitchFamily="18" charset="0"/>
            </a:rPr>
            <a:t>Delimitation &amp; Installation</a:t>
          </a:r>
          <a:endParaRPr lang="el-GR" sz="2000" b="1" kern="1200" dirty="0">
            <a:latin typeface="Georgia" panose="02040502050405020303" pitchFamily="18" charset="0"/>
          </a:endParaRPr>
        </a:p>
      </dsp:txBody>
      <dsp:txXfrm>
        <a:off x="2972263" y="912529"/>
        <a:ext cx="2120368" cy="1060184"/>
      </dsp:txXfrm>
    </dsp:sp>
    <dsp:sp modelId="{C221DD9C-402D-4E45-A2E7-0600AA034BFD}">
      <dsp:nvSpPr>
        <dsp:cNvPr id="0" name=""/>
        <dsp:cNvSpPr/>
      </dsp:nvSpPr>
      <dsp:spPr>
        <a:xfrm>
          <a:off x="5092632" y="1419375"/>
          <a:ext cx="848147" cy="46494"/>
        </a:xfrm>
        <a:custGeom>
          <a:avLst/>
          <a:gdLst/>
          <a:ahLst/>
          <a:cxnLst/>
          <a:rect l="0" t="0" r="0" b="0"/>
          <a:pathLst>
            <a:path>
              <a:moveTo>
                <a:pt x="0" y="23247"/>
              </a:moveTo>
              <a:lnTo>
                <a:pt x="848147" y="2324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  <a:headEnd type="none" w="med" len="med"/>
          <a:tailEnd type="triangl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b="1" kern="1200">
            <a:latin typeface="Georgia" panose="02040502050405020303" pitchFamily="18" charset="0"/>
          </a:endParaRPr>
        </a:p>
      </dsp:txBody>
      <dsp:txXfrm>
        <a:off x="5495502" y="1421418"/>
        <a:ext cx="42407" cy="42407"/>
      </dsp:txXfrm>
    </dsp:sp>
    <dsp:sp modelId="{E1A74876-0A00-4935-8330-B308596EE81E}">
      <dsp:nvSpPr>
        <dsp:cNvPr id="0" name=""/>
        <dsp:cNvSpPr/>
      </dsp:nvSpPr>
      <dsp:spPr>
        <a:xfrm>
          <a:off x="5940779" y="912529"/>
          <a:ext cx="2120368" cy="1060184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Georgia" panose="02040502050405020303" pitchFamily="18" charset="0"/>
            </a:rPr>
            <a:t>Special Protected Areas</a:t>
          </a:r>
          <a:endParaRPr lang="el-GR" sz="2000" b="1" kern="1200" dirty="0">
            <a:latin typeface="Georgia" panose="02040502050405020303" pitchFamily="18" charset="0"/>
          </a:endParaRPr>
        </a:p>
      </dsp:txBody>
      <dsp:txXfrm>
        <a:off x="5940779" y="912529"/>
        <a:ext cx="2120368" cy="1060184"/>
      </dsp:txXfrm>
    </dsp:sp>
    <dsp:sp modelId="{D8546F5F-5E5D-4751-8B67-275EBDABE98B}">
      <dsp:nvSpPr>
        <dsp:cNvPr id="0" name=""/>
        <dsp:cNvSpPr/>
      </dsp:nvSpPr>
      <dsp:spPr>
        <a:xfrm rot="2142401">
          <a:off x="2025941" y="2333783"/>
          <a:ext cx="1044496" cy="46494"/>
        </a:xfrm>
        <a:custGeom>
          <a:avLst/>
          <a:gdLst/>
          <a:ahLst/>
          <a:cxnLst/>
          <a:rect l="0" t="0" r="0" b="0"/>
          <a:pathLst>
            <a:path>
              <a:moveTo>
                <a:pt x="0" y="23247"/>
              </a:moveTo>
              <a:lnTo>
                <a:pt x="1044496" y="2324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  <a:headEnd type="none" w="med" len="med"/>
          <a:tailEnd type="triangl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b="1" kern="1200">
            <a:latin typeface="Georgia" panose="02040502050405020303" pitchFamily="18" charset="0"/>
          </a:endParaRPr>
        </a:p>
      </dsp:txBody>
      <dsp:txXfrm rot="2142401">
        <a:off x="2522077" y="2330918"/>
        <a:ext cx="52224" cy="52224"/>
      </dsp:txXfrm>
    </dsp:sp>
    <dsp:sp modelId="{60EAEF34-C0D8-4CDE-91D6-9561EA3E4F27}">
      <dsp:nvSpPr>
        <dsp:cNvPr id="0" name=""/>
        <dsp:cNvSpPr/>
      </dsp:nvSpPr>
      <dsp:spPr>
        <a:xfrm>
          <a:off x="2972263" y="2131741"/>
          <a:ext cx="2120368" cy="1060184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Georgia" panose="02040502050405020303" pitchFamily="18" charset="0"/>
            </a:rPr>
            <a:t>Production &amp; Transport</a:t>
          </a:r>
          <a:endParaRPr lang="el-GR" sz="2000" b="1" kern="1200" dirty="0">
            <a:latin typeface="Georgia" panose="02040502050405020303" pitchFamily="18" charset="0"/>
          </a:endParaRPr>
        </a:p>
      </dsp:txBody>
      <dsp:txXfrm>
        <a:off x="2972263" y="2131741"/>
        <a:ext cx="2120368" cy="1060184"/>
      </dsp:txXfrm>
    </dsp:sp>
    <dsp:sp modelId="{4B9ED349-A8BE-44EF-869C-23A822A687FF}">
      <dsp:nvSpPr>
        <dsp:cNvPr id="0" name=""/>
        <dsp:cNvSpPr/>
      </dsp:nvSpPr>
      <dsp:spPr>
        <a:xfrm>
          <a:off x="5092632" y="2638586"/>
          <a:ext cx="848147" cy="46494"/>
        </a:xfrm>
        <a:custGeom>
          <a:avLst/>
          <a:gdLst/>
          <a:ahLst/>
          <a:cxnLst/>
          <a:rect l="0" t="0" r="0" b="0"/>
          <a:pathLst>
            <a:path>
              <a:moveTo>
                <a:pt x="0" y="23247"/>
              </a:moveTo>
              <a:lnTo>
                <a:pt x="848147" y="2324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  <a:headEnd type="none" w="med" len="med"/>
          <a:tailEnd type="triangl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b="1" kern="1200">
            <a:latin typeface="Georgia" panose="02040502050405020303" pitchFamily="18" charset="0"/>
          </a:endParaRPr>
        </a:p>
      </dsp:txBody>
      <dsp:txXfrm>
        <a:off x="5495502" y="2640630"/>
        <a:ext cx="42407" cy="42407"/>
      </dsp:txXfrm>
    </dsp:sp>
    <dsp:sp modelId="{9AA38905-DFC8-4FC1-A951-7ECB86672D19}">
      <dsp:nvSpPr>
        <dsp:cNvPr id="0" name=""/>
        <dsp:cNvSpPr/>
      </dsp:nvSpPr>
      <dsp:spPr>
        <a:xfrm>
          <a:off x="5940779" y="2131741"/>
          <a:ext cx="2120368" cy="1060184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Georgia" panose="02040502050405020303" pitchFamily="18" charset="0"/>
            </a:rPr>
            <a:t>Environmental harm</a:t>
          </a:r>
          <a:endParaRPr lang="el-GR" sz="2000" b="1" kern="1200" dirty="0">
            <a:latin typeface="Georgia" panose="02040502050405020303" pitchFamily="18" charset="0"/>
          </a:endParaRPr>
        </a:p>
      </dsp:txBody>
      <dsp:txXfrm>
        <a:off x="5940779" y="2131741"/>
        <a:ext cx="2120368" cy="106018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9A8EA92-9ECC-4A7B-91C6-4EBDF2293A0B}">
      <dsp:nvSpPr>
        <dsp:cNvPr id="0" name=""/>
        <dsp:cNvSpPr/>
      </dsp:nvSpPr>
      <dsp:spPr>
        <a:xfrm>
          <a:off x="421074" y="31611"/>
          <a:ext cx="3280137" cy="1080120"/>
        </a:xfrm>
        <a:prstGeom prst="ellipse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Georgia" panose="02040502050405020303" pitchFamily="18" charset="0"/>
            </a:rPr>
            <a:t>Energy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Georgia" panose="02040502050405020303" pitchFamily="18" charset="0"/>
            </a:rPr>
            <a:t>development </a:t>
          </a:r>
          <a:endParaRPr lang="el-GR" sz="2000" b="1" kern="1200" dirty="0">
            <a:latin typeface="Georgia" panose="02040502050405020303" pitchFamily="18" charset="0"/>
          </a:endParaRPr>
        </a:p>
      </dsp:txBody>
      <dsp:txXfrm>
        <a:off x="879111" y="158981"/>
        <a:ext cx="1891250" cy="825382"/>
      </dsp:txXfrm>
    </dsp:sp>
    <dsp:sp modelId="{2D52FB92-4418-4D38-827B-0B0C85AD9A13}">
      <dsp:nvSpPr>
        <dsp:cNvPr id="0" name=""/>
        <dsp:cNvSpPr/>
      </dsp:nvSpPr>
      <dsp:spPr>
        <a:xfrm>
          <a:off x="2744433" y="0"/>
          <a:ext cx="3088214" cy="1080120"/>
        </a:xfrm>
        <a:prstGeom prst="ellipse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Georgia" panose="02040502050405020303" pitchFamily="18" charset="0"/>
            </a:rPr>
            <a:t>Protection of the environment</a:t>
          </a:r>
          <a:endParaRPr lang="el-GR" sz="2000" b="1" kern="1200" dirty="0">
            <a:latin typeface="Georgia" panose="02040502050405020303" pitchFamily="18" charset="0"/>
          </a:endParaRPr>
        </a:p>
      </dsp:txBody>
      <dsp:txXfrm>
        <a:off x="3620818" y="127369"/>
        <a:ext cx="1780592" cy="8253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DB6000F-6720-4F32-80B2-9F23415956B0}" type="datetimeFigureOut">
              <a:rPr lang="el-GR"/>
              <a:pPr>
                <a:defRPr/>
              </a:pPr>
              <a:t>9/9/2014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l-G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A806FBB-BAD8-4100-87A8-4C8BB6932E1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smtClean="0"/>
          </a:p>
        </p:txBody>
      </p:sp>
      <p:sp>
        <p:nvSpPr>
          <p:cNvPr id="4" name="Θέση αριθμού διαφάνειας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A5B19EE-E0B6-4CDD-B484-4F8412AC4629}" type="slidenum">
              <a:rPr lang="el-GR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el-GR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6"/>
          <p:cNvSpPr/>
          <p:nvPr userDrawn="1"/>
        </p:nvSpPr>
        <p:spPr>
          <a:xfrm>
            <a:off x="228600" y="76200"/>
            <a:ext cx="8686800" cy="10668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3" name="Freeform 7"/>
          <p:cNvSpPr>
            <a:spLocks/>
          </p:cNvSpPr>
          <p:nvPr userDrawn="1"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Freeform 8"/>
          <p:cNvSpPr>
            <a:spLocks/>
          </p:cNvSpPr>
          <p:nvPr userDrawn="1"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ight Triangle 9"/>
          <p:cNvSpPr>
            <a:spLocks/>
          </p:cNvSpPr>
          <p:nvPr userDrawn="1"/>
        </p:nvSpPr>
        <p:spPr bwMode="auto">
          <a:xfrm>
            <a:off x="0" y="5777132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10"/>
          <p:cNvCxnSpPr/>
          <p:nvPr userDrawn="1"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user\Desktop\EKPA2.jpg"/>
          <p:cNvPicPr>
            <a:picLocks noChangeAspect="1" noChangeArrowheads="1"/>
          </p:cNvPicPr>
          <p:nvPr userDrawn="1"/>
        </p:nvPicPr>
        <p:blipFill>
          <a:blip r:embed="rId3" cstate="print"/>
          <a:srcRect r="71271"/>
          <a:stretch>
            <a:fillRect/>
          </a:stretch>
        </p:blipFill>
        <p:spPr bwMode="auto">
          <a:xfrm>
            <a:off x="381000" y="152400"/>
            <a:ext cx="7048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13"/>
          <p:cNvSpPr txBox="1"/>
          <p:nvPr userDrawn="1"/>
        </p:nvSpPr>
        <p:spPr>
          <a:xfrm>
            <a:off x="1219200" y="228600"/>
            <a:ext cx="7543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+mn-lt"/>
              </a:rPr>
              <a:t>NATIONAL AND KAPODISTRIAN UNIVERSITY OF ATHENS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+mn-lt"/>
              </a:rPr>
              <a:t>School of Law - Department of International Studies</a:t>
            </a:r>
            <a:endParaRPr lang="el-GR" sz="2400" b="1" dirty="0">
              <a:latin typeface="+mn-lt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4" cstate="print"/>
          <a:srcRect l="13528" t="13541" r="47060" b="68750"/>
          <a:stretch>
            <a:fillRect/>
          </a:stretch>
        </p:blipFill>
        <p:spPr bwMode="auto">
          <a:xfrm>
            <a:off x="5410200" y="5910263"/>
            <a:ext cx="373380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5"/>
          <p:cNvSpPr txBox="1"/>
          <p:nvPr userDrawn="1"/>
        </p:nvSpPr>
        <p:spPr>
          <a:xfrm>
            <a:off x="685800" y="1828800"/>
            <a:ext cx="807720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atin typeface="+mn-lt"/>
              </a:rPr>
              <a:t>Energy at Sea and the Jurisprudence of the ICJ</a:t>
            </a:r>
            <a:endParaRPr lang="el-GR" sz="4000" b="1" dirty="0">
              <a:latin typeface="+mn-lt"/>
            </a:endParaRPr>
          </a:p>
        </p:txBody>
      </p:sp>
      <p:sp>
        <p:nvSpPr>
          <p:cNvPr id="11" name="TextBox 16"/>
          <p:cNvSpPr txBox="1"/>
          <p:nvPr userDrawn="1"/>
        </p:nvSpPr>
        <p:spPr>
          <a:xfrm>
            <a:off x="609600" y="3810000"/>
            <a:ext cx="8077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latin typeface="+mn-lt"/>
              </a:rPr>
              <a:t>Dimitra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Papageorgiou</a:t>
            </a:r>
            <a:r>
              <a:rPr lang="en-US" sz="2800" dirty="0">
                <a:latin typeface="+mn-lt"/>
              </a:rPr>
              <a:t>, Eva </a:t>
            </a:r>
            <a:r>
              <a:rPr lang="en-US" sz="2800" dirty="0" err="1">
                <a:latin typeface="+mn-lt"/>
              </a:rPr>
              <a:t>Tzavala</a:t>
            </a:r>
            <a:endParaRPr lang="el-GR" sz="2800" dirty="0">
              <a:latin typeface="+mn-lt"/>
            </a:endParaRPr>
          </a:p>
        </p:txBody>
      </p:sp>
      <p:sp>
        <p:nvSpPr>
          <p:cNvPr id="12" name="Slide Number Placeholder 17"/>
          <p:cNvSpPr>
            <a:spLocks noGrp="1"/>
          </p:cNvSpPr>
          <p:nvPr>
            <p:ph type="sldNum" sz="quarter" idx="10"/>
          </p:nvPr>
        </p:nvSpPr>
        <p:spPr>
          <a:xfrm>
            <a:off x="8647113" y="6408738"/>
            <a:ext cx="366712" cy="365125"/>
          </a:xfrm>
        </p:spPr>
        <p:txBody>
          <a:bodyPr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4093010-F333-4C64-9777-54F16896FF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fr-FR"/>
              <a:t>International Law Association – Regional Conference 2014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37B4B-98A3-40DF-AF53-251250EA429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fr-FR"/>
              <a:t>International Law Association – Regional Conference 2014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F05F7-46F5-4D42-97AE-29B41BC86AA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/>
          <p:cNvCxnSpPr/>
          <p:nvPr userDrawn="1"/>
        </p:nvCxnSpPr>
        <p:spPr>
          <a:xfrm>
            <a:off x="395288" y="6381750"/>
            <a:ext cx="83534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44624"/>
            <a:ext cx="7776864" cy="764704"/>
          </a:xfrm>
        </p:spPr>
        <p:txBody>
          <a:bodyPr/>
          <a:lstStyle>
            <a:lvl1pPr>
              <a:defRPr>
                <a:latin typeface="Georgia" pitchFamily="18" charset="0"/>
              </a:defRPr>
            </a:lvl1pPr>
          </a:lstStyle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International Law Association </a:t>
            </a:r>
            <a:r>
              <a:rPr lang="en-US" b="0"/>
              <a:t>– </a:t>
            </a:r>
            <a:r>
              <a:rPr lang="en-US"/>
              <a:t>Regional Conference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53F354C-F4B7-43D3-AAC3-C0513EADFC7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fr-FR"/>
              <a:t>International Law Association – Regional Conference 2014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44CF5-DE2F-45FD-A82C-5BAB5B4B901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fr-FR"/>
              <a:t>International Law Association – Regional Conference 2014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63215-8E7F-4E03-99EC-A28C62A5303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fr-FR"/>
              <a:t>International Law Association – Regional Conference 2014</a:t>
            </a: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9E7F3-CF8A-4033-B283-AB881E44E9D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fr-FR"/>
              <a:t>International Law Association – Regional Conference 2014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58BE0-4984-4ACB-B922-FE02DD0EADD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fr-FR"/>
              <a:t>International Law Association – Regional Conference 2014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C36C1-5AA6-4D86-8114-43C2FD6D81A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fr-FR"/>
              <a:t>International Law Association – Regional Conference 2014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7B5DF-CEE2-40C7-99AC-4A731F6E4F5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fr-FR"/>
              <a:t>International Law Association – Regional Conference 2014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89A1E-0A42-4A03-BA57-0D708E79E4A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spect="1"/>
          </p:cNvSpPr>
          <p:nvPr>
            <p:ph type="title"/>
          </p:nvPr>
        </p:nvSpPr>
        <p:spPr bwMode="auto">
          <a:xfrm>
            <a:off x="900113" y="103188"/>
            <a:ext cx="7775575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l-GR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313" y="6376988"/>
            <a:ext cx="763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International Law Association – Regional Conference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450" y="6356350"/>
            <a:ext cx="5143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489318E-C65C-43F9-BED7-F56DE475A32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pic>
        <p:nvPicPr>
          <p:cNvPr id="1030" name="Picture 2" descr="C:\Users\user\Desktop\EKPA2.jpg"/>
          <p:cNvPicPr>
            <a:picLocks noChangeAspect="1" noChangeArrowheads="1"/>
          </p:cNvPicPr>
          <p:nvPr userDrawn="1"/>
        </p:nvPicPr>
        <p:blipFill>
          <a:blip r:embed="rId13" cstate="print"/>
          <a:srcRect r="71271"/>
          <a:stretch>
            <a:fillRect/>
          </a:stretch>
        </p:blipFill>
        <p:spPr bwMode="auto">
          <a:xfrm>
            <a:off x="122238" y="38100"/>
            <a:ext cx="7048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 userDrawn="1"/>
        </p:nvCxnSpPr>
        <p:spPr>
          <a:xfrm>
            <a:off x="900113" y="908050"/>
            <a:ext cx="7775575" cy="0"/>
          </a:xfrm>
          <a:prstGeom prst="line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Number Placeholder 3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6EC044-F0B0-4FDD-B506-71EB15148A2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 idx="4294967295"/>
          </p:nvPr>
        </p:nvSpPr>
        <p:spPr>
          <a:xfrm>
            <a:off x="900113" y="44450"/>
            <a:ext cx="7775575" cy="765175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Georgia" pitchFamily="18" charset="0"/>
              </a:rPr>
              <a:t>Missed opportunities (1)</a:t>
            </a:r>
            <a:endParaRPr lang="el-GR" sz="2800" b="1" dirty="0" smtClean="0">
              <a:latin typeface="Georgia" pitchFamily="18" charset="0"/>
            </a:endParaRPr>
          </a:p>
        </p:txBody>
      </p:sp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en-US" dirty="0" smtClean="0">
                <a:latin typeface="Georgia" pitchFamily="18" charset="0"/>
              </a:rPr>
              <a:t>Reluctance of international courts and tribunals to proceed to a principle of allocation of energy resources</a:t>
            </a:r>
          </a:p>
          <a:p>
            <a:pPr algn="just" eaLnBrk="1" hangingPunct="1">
              <a:buNone/>
            </a:pPr>
            <a:endParaRPr lang="en-US" dirty="0" smtClean="0"/>
          </a:p>
          <a:p>
            <a:pPr marL="0" indent="0" algn="just" eaLnBrk="1" hangingPunct="1">
              <a:buNone/>
            </a:pPr>
            <a:endParaRPr lang="en-US" dirty="0" smtClean="0"/>
          </a:p>
          <a:p>
            <a:pPr marL="0" indent="0" algn="just" eaLnBrk="1" hangingPunct="1">
              <a:buNone/>
            </a:pPr>
            <a:r>
              <a:rPr lang="en-US" dirty="0" smtClean="0">
                <a:latin typeface="Georgia" pitchFamily="18" charset="0"/>
              </a:rPr>
              <a:t>A step ahead </a:t>
            </a:r>
          </a:p>
          <a:p>
            <a:pPr marL="0" indent="0" algn="just" eaLnBrk="1" hangingPunct="1">
              <a:buNone/>
            </a:pPr>
            <a:r>
              <a:rPr lang="en-US" dirty="0" smtClean="0"/>
              <a:t> </a:t>
            </a:r>
          </a:p>
          <a:p>
            <a:pPr algn="just" eaLnBrk="1" hangingPunct="1"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buFont typeface="Arial" charset="0"/>
              <a:buNone/>
            </a:pPr>
            <a:endParaRPr lang="el-GR" dirty="0" smtClean="0"/>
          </a:p>
        </p:txBody>
      </p:sp>
      <p:sp>
        <p:nvSpPr>
          <p:cNvPr id="4" name="Footer Placeholder 3"/>
          <p:cNvSpPr txBox="1">
            <a:spLocks noGrp="1"/>
          </p:cNvSpPr>
          <p:nvPr/>
        </p:nvSpPr>
        <p:spPr>
          <a:xfrm>
            <a:off x="468313" y="6376988"/>
            <a:ext cx="76327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International Law Association </a:t>
            </a: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– </a:t>
            </a:r>
            <a:r>
              <a:rPr lang="en-US" sz="2000" b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Regional Conference 2014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8172450" y="6356350"/>
            <a:ext cx="51435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F66BC73-33AC-4001-8855-A6E4FBD7BDEA}" type="slidenum">
              <a:rPr lang="el-GR" sz="16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el-GR" sz="16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851920" y="3645024"/>
            <a:ext cx="3816424" cy="201622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Georgia" pitchFamily="18" charset="0"/>
              </a:rPr>
              <a:t>green light for energy resource exploration and exploitation in disputed waters</a:t>
            </a:r>
          </a:p>
          <a:p>
            <a:pPr algn="ctr"/>
            <a:endParaRPr lang="el-GR" sz="20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915816" y="4653136"/>
            <a:ext cx="79208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spect="1"/>
          </p:cNvSpPr>
          <p:nvPr>
            <p:ph type="title" idx="4294967295"/>
          </p:nvPr>
        </p:nvSpPr>
        <p:spPr>
          <a:xfrm>
            <a:off x="900113" y="115888"/>
            <a:ext cx="7775575" cy="765175"/>
          </a:xfrm>
        </p:spPr>
        <p:txBody>
          <a:bodyPr/>
          <a:lstStyle/>
          <a:p>
            <a:pPr eaLnBrk="1" hangingPunct="1"/>
            <a:r>
              <a:rPr lang="en-US" sz="2800" b="1" smtClean="0">
                <a:latin typeface="Georgia" pitchFamily="18" charset="0"/>
              </a:rPr>
              <a:t>Missed opportunities (2)</a:t>
            </a:r>
            <a:endParaRPr lang="el-GR" sz="2800" b="1" smtClean="0">
              <a:latin typeface="Georgia" pitchFamily="18" charset="0"/>
            </a:endParaRPr>
          </a:p>
        </p:txBody>
      </p:sp>
      <p:sp>
        <p:nvSpPr>
          <p:cNvPr id="25602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268413"/>
            <a:ext cx="8229600" cy="4525962"/>
          </a:xfrm>
        </p:spPr>
        <p:txBody>
          <a:bodyPr/>
          <a:lstStyle/>
          <a:p>
            <a:pPr algn="just" eaLnBrk="1" hangingPunct="1"/>
            <a:r>
              <a:rPr lang="en-US" sz="2800" u="sng" dirty="0" smtClean="0">
                <a:latin typeface="Georgia" pitchFamily="18" charset="0"/>
              </a:rPr>
              <a:t>No</a:t>
            </a:r>
            <a:r>
              <a:rPr lang="en-US" sz="2800" dirty="0" smtClean="0">
                <a:latin typeface="Georgia" pitchFamily="18" charset="0"/>
              </a:rPr>
              <a:t> ruling on state liability from </a:t>
            </a:r>
            <a:r>
              <a:rPr lang="en-US" sz="2800" dirty="0" err="1" smtClean="0">
                <a:latin typeface="Georgia" pitchFamily="18" charset="0"/>
              </a:rPr>
              <a:t>transboundary</a:t>
            </a:r>
            <a:r>
              <a:rPr lang="en-US" sz="2800" dirty="0" smtClean="0">
                <a:latin typeface="Georgia" pitchFamily="18" charset="0"/>
              </a:rPr>
              <a:t> environmental harm (see old fashioned Corfu Channel Case).</a:t>
            </a:r>
          </a:p>
          <a:p>
            <a:pPr algn="just" eaLnBrk="1" hangingPunct="1"/>
            <a:r>
              <a:rPr lang="en-US" sz="2800" u="sng" dirty="0" smtClean="0">
                <a:latin typeface="Georgia" pitchFamily="18" charset="0"/>
              </a:rPr>
              <a:t>No</a:t>
            </a:r>
            <a:r>
              <a:rPr lang="en-US" sz="2800" dirty="0" smtClean="0">
                <a:latin typeface="Georgia" pitchFamily="18" charset="0"/>
              </a:rPr>
              <a:t> dicta on the nature of the precautionary principle (</a:t>
            </a:r>
            <a:r>
              <a:rPr lang="en-US" sz="2800" dirty="0" err="1" smtClean="0">
                <a:latin typeface="Georgia" pitchFamily="18" charset="0"/>
              </a:rPr>
              <a:t>Gabcikovo-Nagymaros</a:t>
            </a:r>
            <a:r>
              <a:rPr lang="en-US" sz="2800" dirty="0" smtClean="0">
                <a:latin typeface="Georgia" pitchFamily="18" charset="0"/>
              </a:rPr>
              <a:t>, Pulp Mills, Whaling, Aerial Herbicide Spraying). See, nevertheless, dissenting/separate opinions of Judge </a:t>
            </a:r>
            <a:r>
              <a:rPr lang="en-US" sz="2800" dirty="0" err="1" smtClean="0">
                <a:latin typeface="Georgia" pitchFamily="18" charset="0"/>
              </a:rPr>
              <a:t>Weeramantry</a:t>
            </a:r>
            <a:r>
              <a:rPr lang="en-US" sz="2800" dirty="0" smtClean="0">
                <a:latin typeface="Georgia" pitchFamily="18" charset="0"/>
              </a:rPr>
              <a:t> in Nuclear Tests (1995), Legality of Use of Nuclear Weapons, </a:t>
            </a:r>
            <a:r>
              <a:rPr lang="en-US" sz="2800" dirty="0" err="1" smtClean="0">
                <a:latin typeface="Georgia" pitchFamily="18" charset="0"/>
              </a:rPr>
              <a:t>Gabcikovo-Nagymaros</a:t>
            </a:r>
            <a:r>
              <a:rPr lang="en-US" sz="2800" dirty="0" smtClean="0">
                <a:latin typeface="Georgia" pitchFamily="18" charset="0"/>
              </a:rPr>
              <a:t>.</a:t>
            </a:r>
            <a:endParaRPr lang="el-GR" sz="2800" dirty="0" smtClean="0">
              <a:latin typeface="Georgia" pitchFamily="18" charset="0"/>
            </a:endParaRPr>
          </a:p>
        </p:txBody>
      </p:sp>
      <p:sp>
        <p:nvSpPr>
          <p:cNvPr id="2" name="Θέση υποσέλιδου 1"/>
          <p:cNvSpPr txBox="1">
            <a:spLocks noGrp="1"/>
          </p:cNvSpPr>
          <p:nvPr/>
        </p:nvSpPr>
        <p:spPr>
          <a:xfrm>
            <a:off x="468313" y="6376988"/>
            <a:ext cx="76327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International Law Association </a:t>
            </a: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– </a:t>
            </a:r>
            <a:r>
              <a:rPr lang="en-US" sz="2000" b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Regional Conference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611188" y="3213100"/>
            <a:ext cx="7777162" cy="1223963"/>
          </a:xfrm>
        </p:spPr>
        <p:txBody>
          <a:bodyPr/>
          <a:lstStyle/>
          <a:p>
            <a:pPr eaLnBrk="1" hangingPunct="1"/>
            <a:r>
              <a:rPr lang="en-US" sz="3600" dirty="0" smtClean="0"/>
              <a:t>THANK YOU FOR YOUR ATTENTION!!!!</a:t>
            </a:r>
            <a:endParaRPr lang="el-GR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6375" y="5084763"/>
            <a:ext cx="7364413" cy="1081087"/>
          </a:xfrm>
        </p:spPr>
        <p:txBody>
          <a:bodyPr rtlCol="0">
            <a:normAutofit fontScale="62500" lnSpcReduction="20000"/>
          </a:bodyPr>
          <a:lstStyle/>
          <a:p>
            <a:pPr marL="0" indent="0"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i="1" dirty="0">
                <a:latin typeface="Georgia" pitchFamily="18" charset="0"/>
              </a:rPr>
              <a:t>This paper </a:t>
            </a:r>
            <a:r>
              <a:rPr lang="en-US" i="1" dirty="0" smtClean="0">
                <a:latin typeface="Georgia" pitchFamily="18" charset="0"/>
              </a:rPr>
              <a:t>was prepared under the </a:t>
            </a:r>
            <a:r>
              <a:rPr lang="en-US" i="1" dirty="0">
                <a:latin typeface="Georgia" pitchFamily="18" charset="0"/>
              </a:rPr>
              <a:t>Research Project “Energy at Sea” under the Research Funding Program ARISTEIA II, funded by the Greek Secretariat for Research and Technology.</a:t>
            </a:r>
            <a:endParaRPr lang="el-GR" dirty="0">
              <a:latin typeface="Georgia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960316-FB3E-486C-997B-30BE9EB182FA}" type="slidenum">
              <a:rPr lang="el-GR"/>
              <a:pPr>
                <a:defRPr/>
              </a:pPr>
              <a:t>12</a:t>
            </a:fld>
            <a:endParaRPr lang="el-GR" dirty="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6629" name="Freeform 6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" name="Right Triangle 7"/>
          <p:cNvSpPr>
            <a:spLocks/>
          </p:cNvSpPr>
          <p:nvPr/>
        </p:nvSpPr>
        <p:spPr bwMode="auto">
          <a:xfrm>
            <a:off x="0" y="5777132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1116013" y="0"/>
            <a:ext cx="7777162" cy="90805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endParaRPr lang="el-GR" sz="2800" dirty="0"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26635" name="Picture 4" descr="https://encrypted-tbn2.gstatic.com/images?q=tbn:ANd9GcSRVY4g7fV_-RKJdtw8J7qIxip7dXd43b6frrwQuJYdxYmQ5g49-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1412875"/>
            <a:ext cx="2160587" cy="151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6" name="Picture 6" descr="https://encrypted-tbn1.gstatic.com/images?q=tbn:ANd9GcQ-JEUQWhVGe0dPxdSzQQ1UhAUXOiyOxw_OvuudeUcQ_nv9ogkJ"/>
          <p:cNvPicPr>
            <a:picLocks noChangeAspect="1" noChangeArrowheads="1"/>
          </p:cNvPicPr>
          <p:nvPr/>
        </p:nvPicPr>
        <p:blipFill>
          <a:blip r:embed="rId4" cstate="print"/>
          <a:srcRect l="11736" t="10080" r="14345"/>
          <a:stretch>
            <a:fillRect/>
          </a:stretch>
        </p:blipFill>
        <p:spPr bwMode="auto">
          <a:xfrm>
            <a:off x="3563938" y="1228725"/>
            <a:ext cx="1512887" cy="183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7" name="AutoShape 8" descr="data:image/jpeg;base64,/9j/4AAQSkZJRgABAQAAAQABAAD/2wCEAAkGBhQSERUUExQVFRQUGBcXGRgYGRgbGBgYGBgXFxgYHRgaHCYhHRwjGhUYHy8gIycpLCwsGB4xNTAqNSYrLCkBCQoKDgwOGg8PGiwkHCQsKSwsLCksKSwsLCwsKiwpLCwsLCwsLCwsLCwsLCwpLCwsLCwsKSwsLCwpLCwpLCksLP/AABEIALcBFAMBIgACEQEDEQH/xAAcAAABBQEBAQAAAAAAAAAAAAADAAECBAUGBwj/xABIEAABAgMEBgkDAgMDCgcAAAABAhEAAyEEEjFBBVFhcYGRBhMiMqGxwdHwFFLhQmIjcpIVsvEHFjM0Q1NjosLSJHOCg5Ozw//EABkBAAMBAQEAAAAAAAAAAAAAAAACAwEEBf/EADYRAAICAQIEAwYEBQUBAAAAAAABAhEDEiEEMUFRE2HRIjKBobHwNHGRwRQjM0PhJEJikqIF/9oADAMBAAIRAxEAPwDaCBk54p9TDUGIVzT6Kg30X7R4eQeJpQM0k+HqI6BASUJOvxhkKS+C990tBjI/aW4H1hjL2EchAaRFzXzeEVoGfgr2hEAUb5yhJnJwunj+YAEFpOfgr1EITUZEHjEwdSfKE5aoEAA/qE7OY9oX1Y2f1fiIzED9vEfmBKpgE74wAn9op/b/AFfiJC2v/u/6orh/8BEwTkn0gMCqtf8A5f8AUfeF9Xtl8/zAgTmh4cJB/wBm3zfAaETaTrR4+8MqefuTwTDizp+1vm+IiUg5N82GABjO/dyAhvqdqjw9osJsoYdmmXCIKs42iAAf1P8AN4xJNqG2GXKw9oGZQ1QGBxaN/wA4Q4tQ1xW6gaj/AM0Mmx/zcyPWA0Oq3gZw6bbtHOAGynWeZ94j9GdfOvpABYOkfj/mEbedRgP0Z1jlCFlU2A5wAFNsfWN0IWj+bnAfpdh5wkWYjFzw9oALAtO+H+p3/OEBCNYiQbV6wAG+ohjPVqMQ6zJvCEZza+RgAmbQoZGGNrVqPjETP38oiZsAA5pcv2xuURChLnGFGUBeNiT9ieCfdMENlS1bvl5CKi5g/SCOR8iIbrq4F/n7oYwMuyJyruUfSHXZQ36+C1epaGlzknFV3fr4PBUT0mgKT6c4DQNxOBUsPrY+YMCNmxurm8k+oi0q1Me9h/KRzETNuSMVHkSOcAFWXI1rUd6PaBW6XdQpSS5Afuq86tSNRNrScFA8REZ80XT7iMA5JfSWcClKZQUtTpSGJKs73ZVqfU2qNLQtrnT5SZhui8TkoUBbWaQPQVjQuffchUpQbalV8F6RvyiAGoznCIRleVxRVr2E2VSmZqT4xAmZ9qeZ/wC2L7jIwxbMx0EiihZzS52Ee0SUv9ivD3i0ViGKtg5wAVRMH2q5GIzxeQoAEFjWrimMWRX9MQtUp5awzOlQ8DrjAOMmSp15KRMWkqmhALkBBDXg6WJfUMXaN/Qmj1yUrTNU6gtQdyaCgNTRxXKhGbxhTps5DBKy5WlKB3biibpJIOs4gRv6Bsk5CpomkqZSQkm8bwZ71TQG8NtN0Q3WWn2K/wCw0DaEtVXIGIImpxBHI+0WjL+ND11eQi5IprmHW/CGTMOp+BHpFq6dg4xEyy7sPnGA0GVNs5w6bSnBjwb3gwfZyHvDh4AM6Xp2QQ94g5BnetTR6QWRpWSpV1KnOPdX6p2xzekdGG+pMpIMwpN2gcXnN0bH9I29HaBRKUhYvJUZQSUmrMal9Z7L7tsRc6mo9x1G4tmibUkf4K9oYWkHMcj7QQpG3lEQgfBFhBqaxEQx1QZoiZSdT8HgAYJ3eEIyz8aHEtsB4Q5gAj1Gwc4fqPGEFfHgiV7oAIfTQoJ1uyFABkfTAZHc1PKHFkGLcw/mIvKmH9v9X4hgvYObxopQNhSNQ3UfkYZVlHxo0QoHVyMMU/yDhABmfRu1CTuEERZiMOzuMX22jkYYq1vABUJ1ud5MBtKqUyBaqqcI0QsalcATEJ80XVUVgcjqgAp9Ep3bmA/sPJUwHyhKKlKUoN2iTgrOuSoF0Wbrpu7/APVQ9Yvy56Q4LAgtiMgBHHBf6iX30R0S/pL77leWhYxam1UEKSMCsciPSCGYjZ/V7Q/WpyB4BXoI7KOciJy8G8APWFeI/wARDqV+08lesK8rJB8B5qgAkFl8WGtxSHXMUQQCCGOYGW6BqUpu43H2gNoWu6eyMDns/lgoLK+irOFz1pWkKACjUgsUrSx3u1Y2LZMUmaoBJOFd4/MZHRSYTPmv/u53hMQI0NJLX18xiod0UH7RtjiX4j4eh0f2viGRPJalfXlFmdZpiQ6klI1l4yL6wCbyyRUDsgOKjJ8QM4zpS1yrQo31KTMvUUqhd1obU90JG3fBmy5YZEo1p5vnfPehIpNbnSCdth+tOxopptLpBuJO18oQUkYgcD+I7BC6Jm75xiBtB+1XAfmAiYjItvH5hqZEcBABjyFPbkYjtyxwumOktSQFI2pOe0Ry9k/1+WRUX0bMiNUdBb2KpfaUOycBrIjil+Ij+XqXj/Tf32ClO6GA2xC42ZbhDgbD83R2kB3bWeUQUo/aqJXj9p5+8CVaTu3gnyMABATqPzjEJkw5loibTrPgr0HrEDNUe75e8ABkK2vBHHwxUSV4kqG4QaWt/uPCAAz/ACkKK6kV7o8PeHgAQkowAVzf1jkekGlL009QtdxCQCQ6QVPgDnRtnnHTFOpdeHtGDaejU1Uxcwzu8QbpS9AeyHJyYcorjkou2Tkm1SAaN0jaJgFw3gKd5hhvGRHLXGlK04QGm304Dvq1OwckE8YUjo/Plj+HMAxowYvi+XhFbSWj5y0XZstCgkkggOzhnop3qSwDPFbjJiU0aEvTMk/rmDKpX6KMHRapJwmcysedIwbLdlXkoQwWAFAk0AdyBMIINdUOgSr2F3WxKd5emwU2xrxrzM1nTIkJNQLw2MYdVlDHsNQ5CMKz2Nz2FqDlh3ThiXxyOeQ1xNFtniiZt7FneorWoV8IiTh5lFJdg/RtDT5rZBXITTGhZ0Cr6zGX0XnFU1ajipCif/kB9YtnTqJcxaFpwWQ9K7akR58It8TJLt+yOqTXgr8/UvlCYZKEYsef5iEvS0hX6gN4I8cPGLEvq1d1SVfykHyjrogOlIy8YSlD7hCVZkfD+IEqyjIjn+IwBGYnW/B4jNmC6aHA5DVEk2FWv5yh50jsK3HA7DABj9Fz/wCIm7Zc7/7ERt2ljOmOTiB4Rz3R5/qFs9ETjn9ycecbdsfr5lMCPKOJfiPh6HR/a+I6lI+6K02xJXJvEAmWQG1pQopIfalA5iD3zDpvFJHZAvVd6habrUH7Vc4XjVLSnF10+DXL4tJCY2rKFitBQoy1EUOJzqz73odrH9UafXJGJTzjJ0lZSrthnYFw7O11R3EuDsrlD2GYtQZzR3BqaYg7R7HOOjDk1wT7pCyVM1OuQcCIYrAzgCZZzB+bIdaTti4hjCYPq5Z/cjyjo7WrtDYkeP8AhHOKsKysTClaUhSO0ULKcQO+lJGNMY6G22ckli/ZSWrruv8A80cM2lmT++p1qEvDqufL5FZSQcgeEJyMEwJKqA66hqg8XhlTT9r8Y7U7OV2tmG6zYx2xETVaweUVwoZp8YIFJ1eMaYENpIzEIWsjbwenKBLW+AHFzEEy1f4FowC59YftHj6NDG2K1Ac/WAHaoji/lEEAPRZPD8xoFg2k/DDwPrBmT84woAKgQcRuzEJKcQKRaMsDKEDvHh8xgMK8q0rYdosKfKQZFsVr+eAgFmnstaCKYhzqZ8toPGLdK0fdXm8bVczLsh9SVUUhKhu/MCEqUxZF3+VRT/dLQYgDAcmgXWOSQ/NPp6xqbXIGrBK0Og91RSrWUpJY7QyuZjG0glcufLQFFV9JS14hgVIAosFsNZ4RvzbLeBScCGxLsaR5ZZZxTMUCpXZvMcSLh27soWeWVDRgrPROjaimddUzlKwWZnCgqjboVrtaesmJXipZcJYljQ0LZecUei09zKXU9le8vTPGNWbJHWTKA3lE12vHLilXENvt6F5q8O3f1KEyXLJdXYowvJuMxzZv015RJFgvAXFVrmFAAb94zzi1/Z6TUC6RmkFJ5jGBz9Gv+p97H0BHOPU8SL6/rucOloilU9HcmOl2GIyJFC4ZgTFj+1rQlr0tK3YBwHrhhd8oqiwTEmhpqBbh2gt6U3CGmWmektdwBAzoXdrpOTDu5CCovt9Dbki7/nUU9+TdB2Hb9zPgc8osjpLKUksGJBxB1bHjKm6cLh0KCgAkVAYUJICmOwNALfaZKiWQQ4ug3cGDEuzPq/lGuFeNdv3N1mh0XmPaFnXKm/3kRu2m1JTOmBwO7q1RzfQz/SDP+FN2/qR6w/SBE36slLMtSE4kEOGqxwZy41R5kY3xTV9PQ626w35nSJtAOChxhkzATRQqnHcQR4FUcZ/a8wEI7KTtIIUMjraj4jxpo6NnrKgCUi9goJJBCuxUk0727B8ItxEahv8An+jslB29jqbIlPVLqlkqxpge2f76uUYlqQJa7yVBtlaDOmJSOaXzSIuWG0JSFJUsErAcsycFBnBYGrVMXZsiUqmABeqQSaUdhkqI41ouPm3+pV7pMBJUlQfhrY7/AF1ND9jbygFms1yibrXUClP1G9Q6gXHEZRZ+kc4nPwNOcXU11E0nM6WWTMABNChgTg5x2VOqOxnS0lnS7pDk5h0luaQY5+16MebRVbwIcalBvONy1WZgk3VEKTeDVdilLZMfSOPJK8q++50wTUH99gU2QHoAAAAwfVEOo2A8YrT5igprpGBYnBwKY5QFdpI2cR7R3Lkcr5l0yQP0wNV1+74RX+q2n5xiSFnJXn7wwodk/b4CH6tP2jjSGC8iS/h4mJ9ZSpgNIKSnZzgCpQejDl7RZvDZzIiRSNnM+8BhVSlObc/wIUHpqHzjDwAZ4BGIbefgh0k7xC+fjX5RK7TPhWAwGtIJCiACNpB84leLOW8T5D3h1JZmcb2b0MOhLuKPXOACV4bC9WGPKGSx47A3F4ZSCKbfxmIdEp834RoEZq0gHsnga6qHjHl6rMlNqWlLlDzGB7zMrMR6ouypIILgHPBqvQsIy9Hf5OUzbS6Z6khRKiCkKZwo968M0xPJ7rHh7yKPRCVWWCGuhVNXaTG6maApX4zOskNjGd9H9NbDKCr11SxeIZ3AU7PSpjSsq3Bpjqjkxu89/wDFfsXmqxfEcJcVSBqJNfCJUGVdgJ8xBkCmfl5Q6Cd8dxygUqGNR4CGCWwY7tW0wUkv3YglSBRhe2DjqgNGCCoYAgZEMIrzdFy1A9hILGqaeIaL6VBWIWG1kCFMQADUCnzCNtrkZVmB0XATOAelydXiIs6fsC12hakKAoj7nHZS+sF7oyiho2cUzuyHJEwYbjhwjoJJPWKKnchPMpFOGEckbXEavL0Lunirz9Tj52h56Jl4ihIYgpZgM0uHoMGjZ0clQUlCrwSkJSlRYA9omn3BmLe8XtLWRKklfWLQQKXVsHAITTCpPGOZsulJxAStayLyTRnrtNcxR6RXiJNr2aTFxJX7R2Wm7OJUwoUpbpAKbp76S1SA4HaJFdRijJ6QyioJUShQDqBBISGck3QWG2A9JrbNEqWZs27fKbyUCpQlsHUxNS4JFILonoTKtEpM7rZ12Y9CEBTOUkEgFi4jzXxE447b59a/wdXhRbo0Pq0EAhQLscFYPjUDKsMbajJzTIUyLY7YhaNDIkXUBSyyUgE3cGYCifWBIsqWUa0Y+NWpq8o7MLlKGpyfy9DmmknSBHTbzRLShV4lgQdbh2G5435SGKRNvJDdomhF11NUbH3GOZs2kE2e2OXYgJDBy971jrNPTutWlQvMUAEM1esGqlEqbXGTkrUb3HinVmXbVpCAt7xUpQd6UCS4Y61Ee0Z31D4vhgXI8Iu6bSoBjeuIK6AUdwp2GfaxxMZol3nUkKuF7t4EHcdusRXHLZWTnHfY15Oh5hlmaEi4kOQ+TOSzxUmzAoB2bCsaaNNqkyJiboKVAS3JL9pBcsBvjnQaCvh7Q8JarFkqNBKBmEgZNWCokIbB31iM4TDrbz5GJLmbeb+4igpoizoyofnCImxDW2zX4xRE9WRHzi8JE5ezx9owDQFkG3gYUZqp5zHhjtrCjQLSUgZPzhMBqiRmByCxersx8C3jBpSEkF2DUoCCOfvAYASkYD5z9ISiGqH4+rQUp8Puy3nCGEss+WuhEAAmFKV3xLfVs+0fOJpDPiYd0h2uwARAY4cRDaA6Q2eXbglSymZ3TRRBZKmZgfu1wRKxqEcFbFlGkVEJKv4hDA5FIBydwCTwhkrTT7GPobvSnSKVW2bMQXSVULf8NINDXEERb0NWWkuoUGDajtjE0okGaoS6i8TWn6QVYgYF43Oi01RkDOrPgGBUAI48aWvbsdEr0b9zSO9XE08IiJozP/VDW61lCCQkFV0mp7NA9W3RmL0+gIfqyc2pj4x0tpEaNRKgaBfKkP1asb97l7QVMp0gkKDgEA7nxaOW0r0wVJmKT1VAVJBJ710sS1zB9uUDklzGjBy2R0qZZH6fF+TiImUWL0BGs+Ucgjp2st/DQNxI8I1dH9IlzV3SAAvuNX+rDUeUT8WF1Zf+Fy6XLTsuZHo8f/EjUy/+n3jbslVrocqh9ucchZ7SUzqEg3lAs41Ft2EdJo2eO0p9T6g7mvBucRS/nX5C3/LrzDaVSAkgh7wVwKReHF845iy2ZSly0JHfmSgFMSWVni1GGUb+lpSlgrTMZKUKN1IGpyS7vhwjGss8ImWZRUEoSuUo1IoGJLZw2VO9vgZFqjb6YaPCJAC1KWtLkEk4OHcAAD8b4xtFdOZsiUJSUJupdsXqXNS+Zi/0x0gLQpJkFExNwpUXAYkuAHatHjAs+hlLZARdmVN4qo2Qo+aTWOr/AOdw+LwdPEx69SXE5Jud4n06GzO6bdb2lIAUGTjlU6oLYelibt4IXdJFRsdxk2MVpXQkmSpphFoYXZQAKV1YgKcMyauY0NG9DliUAqWqWpJW1Unv3XNX+2N4rHiS0YXX35jcNNqWrLHV8voBmdIpalXiF/ppRuyu991act0aP+ekq6XCnvOOyGZwW7+LAcYraJ6HzP43WPLKuvSg0JF9QKJgZWONI0bP/k7mmzXOuUVmZf60pZVxmuMVO2bvHi5MOW7Uvke3DieEr2sT/wC3+AS+kEqcg9lV4qOITmBtPlFaTNCJfVyUEBwahJIL9puz+qo3GOnsPQlSVSibQpIlywhSAKTF9odYo36liKEHCLVj6GXEISbVaFXVKUSSHWFBIKVOD2eycPuMc7xcS+U/kY+I4NPbF/6foYE2ctUs3klIN3EEd0BI34jLMRmiy0KgFMKE5B/LA8o722dGEKQbn+kJUby69+Z1qw1BUgcAIrSuhaAlRmKKsVXUJCdZZy5OqO7hozxXrk3f5Hn8Rkhk3jFR/U4tMga3PzUWgglD5jEKbvm6CJu6x84R6JxEUy6484XVNnXw9IILv+AMOEJy8B7wAVjJGaw++FFu6nby/MKAClMnXyCoJKnxI162MElzSSCtIza4WbYzmCmxygR/pEgjbXnVof6GWS0sqCjgCFEM3GJ6hqC2dKC7hX7Q7HlnzzgNptJQL3V0Fe0Cab0pJ4ERNGhycQHIfIbmf5WMcdL1yZikG4UJKghWAUlJu9kkgGoNWi2Na9hZeyZ3SLpCiamXLlm8QpRKU3zgKEOAzdrnF7RPTaUQJcxM0FIAPYCmIGxiMM9UcppC2BcwqlgorRic7rl9pBPGKvXL+5/fbr4xd4pVyJqaOw0t0jC5YVZr4IJe9dwFSCkknDYM9UYmmdKIN5aazRgoBmyx3bIBYrWSllNTDa4LiASLQboBSCCnFjeSLxSQS+wkPkqEUtCaa3BrU9mXtGWlw6i5ImV1uFD0jV6O6ZuS1pSlze7N4lKcyQSHLuRht2Rzsq0gJAFGB8XHkYkCkIZBXeCqG8AkjsuCABWlKxx6ak5V2+p0pqlE109IXmlcwpa7duJW4d3esBtum5alqKWSCXA1DgIyJqReTeFVskAKNA+Z2gtC0/owonLSnugOl3e6a44ZkPsh6TldGOqqz1Lon01syQRNnfoSADeVUULAPHnvTjSfX2tcxJ/hKJ6ujApSbrhLBsN+uMro/po2WcJl29Qp1EYOx1tTjHrGj7RMmSesVZnQoFRP8MuA70c6mjMmOOpuzcWRxfKzyKXKUWISTuST5Ro2OaUqQt6O51MDXzjuk23R60qV1Up09oEAJqwqLrNq4RhaaFik9WEBakEEm4pwReYipcO2ugbPGUuHnJrRTPRxcbiSkslq1sZlqnggLTR1E6tUS0Np0pmgKUySUhwSAACzGtXGcVZ90oT1b9W/ZCqqamO2KAs6u8luybxfIB3pmKPrhJq9zm4eSTafJno2mLvVzGWFMgnvuxu0yPnHJ2i0BcsUIKbqcsgz+EZ0y2pJ7FHHaGQLsQDmNWyLNi7SQk4FaAfEGOzG7yRfmvqcuSLimvJgVCO06LWZH06F3Reddc+8Yp2jo1J/4iHP3At3cil89eUCk9I0WQCQUTJneIUliSCSe7+Y9bicsckNjhxQcZGzO0LKtU+QZnWAioukD9SFMXBq7eMdysxwuiukkpU+UntoUpaQAtJS5JwEd2pMeNk5nfj5FKRbkrUsJd5arinGd0K4hlCN42kIlBRcgJThjVh6xkKl7I17EXQNlPAe8QZSRJ+0anw9oa0TylJKQVkN2Rm5AOWQL8IUsuTRmccoaSskqDNdLb/gaMFLIXBJaqwJKIezKJqdnl7vDCnlq0gLIZOJGT0LQRKhs2VENpKztaJo1TF0/wDUfSIiTn6xdchGGKhm3GHSmpZsYh1RGfNoSpNf0+0MYTKdXp7Qoj1Pxz7QoDCnLsBdyok6hePgYS1lLi/Q40UHbXXzhStPUYpA3E+0FTapd2gZ3w24+OcU0oS2Upy6hRCiWYEPyxeMW22SSX7JSTiyTjr3x0irIDhMUGyIpqx/MVbTYmBvpKjRgAkjleDboNC6G2ef2yUlCmS5G0EGGll8CY660YuuWASwYyUM2q8FHLKBmxWZSe6lJwwU3gNUWhkcVuhHGzmCDrh5V7AlxHTzujkhQHVTElWYBBNcAxIaMW26NMkh1AvRgUkjeATF45Iye4ji0ircGqHXX5saFeh4s8UJdBNUkRQlm2H29otzZ4WSVGrAVJyitDROXDQfIZZJE5tlSS9C2FQdvykd/oPpsJVnTJKQSCoChzN4bG7UeeNCrEZcFGSqx452mSWpI7hKS7nFT6tQ+GHWylOXDipNCS1FYnEeURFle7RJvYBxrar0iN0amif8JOPuj+MnzLqpf8NKQXY+ecX9DGSP4M/shZPbdwlF1Tm7v8+eJK7Jd/muLEi0pvpUcQCC1XNajVjhHLl4OcouO6b6roVjnSdoAnRajPMuWCsBd1OV4FTJPFxqxjS0joefZVIMxCpd8kDtAg3K4BRwLGsUrRMJmhaS2AfAgcx5QO0ziWe8SCS94EM2F1nd834Rfh8fhtKUb3W/UXNklkXM6P8Azxn/AKhLVwKfIt4RQtFtUtapgJQVSp73TUMLzPjix4Rly7QDnDWiYLo1uQ+8Aj+6qPS4jDj0XA5cc5aqkS0Osi2SJju01G+iw8e7TNOSQ4dQP8pj56E9SVBQNUkEGhYguMdsa87p7bFA3poO0pS/MDZHlT4eSOuORHq2mdMqMoiQspmXhUgNdo+II1xryelUpIu9oO9buBZhTOseEWTpPNRklVXDvTDUf2iLg6YLIAKBQAUWsYPv1+UTeCxvEPa09LJaQWClnHAJc3QK4s5EDs3S0B1LlkE5BQIoBmQNWqPHB01UP9mc/wDaHZ+2mEWR0/KgU9TQhRPbL3WJIBuhqYHLbCPA+hviHrtl6VFZS6WZT9ku4BIUmuYPllGxZrcSOyln17zkNhjxTQvTvqipQkEocdkzCTeIZwq7QMnBqkvHRyf8qKmYWcBiC/WHI4Fkhxk0c74fiH7q+g7y4kt2d8vo1LWVKWxKiSSARjx11jiJ8xN9QRRLm7uelTB09OrVPSezLloNKA3jkaqJpuEUQ2zn6RXHjnD3mI5qStBhaMQ4fhAxaScfAw7thWHC2y8PYRcQj1x28H9oUOJmxuY9IeADKMuaBS+rilUUrYmacAoEa0n0JjoPpE4kH5urEriBmrmYYWjmZcyekVRxBKedRBDaJ+ISCGwCj7kR0C0orsisuTKOKQeB9ILCjJTpGcA1QDk6PDbCGm5iSOsF4A4KCT4u/jGgvRknJI/5vKBixyhgjwp4xuoyixYdOSgbygAdZeniRlFa1TrJMKlLYrxe8puYPpA5yEZII4CM+bIS34Ea5gkaUvRMlZYC6ljVClFWx76WIfURAZPREKqZtHcA0J8Yz5FoMsug1ixL0rOJotQfUfd4xTRullfSPRxaD2ZU1YcupIcEO2AB84yV6NmgP1a22pI8Y6RVvnHCZTCoSTzuiJy9Kz0jvIO9I9Giqyy6MTSjk0SFsTdVT9pPlA7+um+kd0npPNoJkqTMTuI9SPCLSOlMlI/1VL/tA8ygNFFxE0Z4aODlKS1Xc90g4FyPOBx2to6coOFkSG1qHkExRndLBMBSqTKuszEKZtTg/Gii4pdUK8RzKkxTXLEblnMkElYScaXzwHdw4w8ibIJu9WLxwZYYk7SinOCXEwe1AsbOeCSMCYMhSs2MdBa7JZ0ntJKCf3IUKfyqEZdts6AXlEkamHkCSInHJG+wzizPuJGRg9ntQQlYZJvhnUlynak5GGXZpn+7XyJiuoNiCN4jbx9GgqQNS4gTElRFox5GzdNDRIGEiW5AcB8zhEl2cippXDPfuhbd0aQWYUmYxdtY5hoTRp2HQc2YAQBdLgF6EjEOM8IlKUoS35DJJrzK1knsCkDvEHNw0dTozRilIvNgz/BlGXovo1OmTkoSgl1M4yo9RlQY4R2w6OTEMpAWFDshnB3YiGlkUV7L3J+G5PfkU0FbABmyidxesco27FoiYqWynTMvUUpwgIat5aXxO3I64zJqbiiCokpJDg3g41EYxyqVnQ40VjZ1nMH5shuqOsc4mqeD+ojnAij9zvtHtDChA+uFAQkfBDxoFwShtJGyImXrJ2VMNL0dMZiS2pokjR80ZhhwjTCJsKtZ3RFNmUcxyPtBPpZhNCN+XnCNlmhu3Td6vAAP6JX3jlBRZCM/m6EJK69oeEISV5K5N5QARmWfWoeHrFZdlG+LCkKGY4sICuUpQq3D3hWaihaJEPJk/KQYy/jwRCDkfCJjEkSBhBfpodEstj4RMSyM8oqmK0AmWXdAFWEHJovdWSKq8j5piCkgZt81NG2YZkzRw2wCZo0NWNZTHA+YirPf4YNQUYdpsAGXzlARop6xrLSrVSDSN0SbGSMM6JG2ErRgGDxvqlaoBMlHVBYUYRkqSXBIIwb8RFM2YkghSqYPUclU5xsLs8BXZTqhzDKmz1k4IP8A7cv/ALYlYLfNkE3LtcXRLUNX6knKL30h1HlFqXYycRE5MZFNHSWa4JlWdRGuRKNcX7uNInM6UzlAvKszmjmSlxrYGg5QdeijqhJ0YcIm2h6ZQmdIllnk2Yt/wEeOuCyemVoSm6nqkpGQlS2GX20i1N0K4irM0K0LqTG0yQJHSK0v2ZqkY9xkM+LXQCH2RJM5ay61KUdaiSeZgsnRfysaNn0YI24maZB7G5SBiMWOG9otfSGCWSxKTk7RfKSBUAePg0NGaboxxa3M1KDgYkJLazw/MWyobPD1EJMzL0/EXJFS7t8IUXQRm/KHgAibEvG+H3YeEQXYzTtPwHzGFChjKGVY1Y4kNqw5RE2eY+L6vghQoAF9PM+6owBY+kTNmmtRVeDQ0KA0GqyLxKjSIGzrIqqFChWANFmIzHzdEzLJyBhQomOT+lXkWHCJy7Ko1B5woUUTFaHNkLCvzhC+jOvH5nChRopBdlOFH1wFdkf5+IUKMNAqs8PKQ0NCibHQbqhqgMxGqFCjIgyuqFChRUQNJVFlKYUKJSHRIB6CLEuXrf5uhQojNFoML1I1RHqUwoUcqR0WQlyUu2MEMsBsQTxhQovGKIykwocYeP49obrqVZ/myFCi8NyU9ih9QoHENqcnwMWPqCpsNbetRChRbkSK67TMBofMQoUKKUhb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26638" name="AutoShape 10" descr="data:image/jpeg;base64,/9j/4AAQSkZJRgABAQAAAQABAAD/2wCEAAkGBhQSERUUExQVFRQUGBcXGRgYGRgbGBgYGBgXFxgYHRgaHCYhHRwjGhUYHy8gIycpLCwsGB4xNTAqNSYrLCkBCQoKDgwOGg8PGiwkHCQsKSwsLCksKSwsLCwsKiwpLCwsLCwsLCwsLCwsLCwpLCwsLCwsKSwsLCwpLCwpLCksLP/AABEIALcBFAMBIgACEQEDEQH/xAAcAAABBQEBAQAAAAAAAAAAAAADAAECBAUGBwj/xABIEAABAgMEBgkDAgMDCgcAAAABAhEAAyEEEjFBBVFhcYGRBhMiMqGxwdHwFFLhQmIjcpIVsvEHFjM0Q1NjosLSJHOCg5Ozw//EABkBAAMBAQEAAAAAAAAAAAAAAAACAwEEBf/EADYRAAICAQIEAwYEBQUBAAAAAAABAhEDEiEEMUFRE2HRIjKBobHwNHGRwRQjM0PhJEJikqIF/9oADAMBAAIRAxEAPwDaCBk54p9TDUGIVzT6Kg30X7R4eQeJpQM0k+HqI6BASUJOvxhkKS+C990tBjI/aW4H1hjL2EchAaRFzXzeEVoGfgr2hEAUb5yhJnJwunj+YAEFpOfgr1EITUZEHjEwdSfKE5aoEAA/qE7OY9oX1Y2f1fiIzED9vEfmBKpgE74wAn9op/b/AFfiJC2v/u/6orh/8BEwTkn0gMCqtf8A5f8AUfeF9Xtl8/zAgTmh4cJB/wBm3zfAaETaTrR4+8MqefuTwTDizp+1vm+IiUg5N82GABjO/dyAhvqdqjw9osJsoYdmmXCIKs42iAAf1P8AN4xJNqG2GXKw9oGZQ1QGBxaN/wA4Q4tQ1xW6gaj/AM0Mmx/zcyPWA0Oq3gZw6bbtHOAGynWeZ94j9GdfOvpABYOkfj/mEbedRgP0Z1jlCFlU2A5wAFNsfWN0IWj+bnAfpdh5wkWYjFzw9oALAtO+H+p3/OEBCNYiQbV6wAG+ohjPVqMQ6zJvCEZza+RgAmbQoZGGNrVqPjETP38oiZsAA5pcv2xuURChLnGFGUBeNiT9ieCfdMENlS1bvl5CKi5g/SCOR8iIbrq4F/n7oYwMuyJyruUfSHXZQ36+C1epaGlzknFV3fr4PBUT0mgKT6c4DQNxOBUsPrY+YMCNmxurm8k+oi0q1Me9h/KRzETNuSMVHkSOcAFWXI1rUd6PaBW6XdQpSS5Afuq86tSNRNrScFA8REZ80XT7iMA5JfSWcClKZQUtTpSGJKs73ZVqfU2qNLQtrnT5SZhui8TkoUBbWaQPQVjQuffchUpQbalV8F6RvyiAGoznCIRleVxRVr2E2VSmZqT4xAmZ9qeZ/wC2L7jIwxbMx0EiihZzS52Ee0SUv9ivD3i0ViGKtg5wAVRMH2q5GIzxeQoAEFjWrimMWRX9MQtUp5awzOlQ8DrjAOMmSp15KRMWkqmhALkBBDXg6WJfUMXaN/Qmj1yUrTNU6gtQdyaCgNTRxXKhGbxhTps5DBKy5WlKB3biibpJIOs4gRv6Bsk5CpomkqZSQkm8bwZ71TQG8NtN0Q3WWn2K/wCw0DaEtVXIGIImpxBHI+0WjL+ND11eQi5IprmHW/CGTMOp+BHpFq6dg4xEyy7sPnGA0GVNs5w6bSnBjwb3gwfZyHvDh4AM6Xp2QQ94g5BnetTR6QWRpWSpV1KnOPdX6p2xzekdGG+pMpIMwpN2gcXnN0bH9I29HaBRKUhYvJUZQSUmrMal9Z7L7tsRc6mo9x1G4tmibUkf4K9oYWkHMcj7QQpG3lEQgfBFhBqaxEQx1QZoiZSdT8HgAYJ3eEIyz8aHEtsB4Q5gAj1Gwc4fqPGEFfHgiV7oAIfTQoJ1uyFABkfTAZHc1PKHFkGLcw/mIvKmH9v9X4hgvYObxopQNhSNQ3UfkYZVlHxo0QoHVyMMU/yDhABmfRu1CTuEERZiMOzuMX22jkYYq1vABUJ1ud5MBtKqUyBaqqcI0QsalcATEJ80XVUVgcjqgAp9Ep3bmA/sPJUwHyhKKlKUoN2iTgrOuSoF0Wbrpu7/APVQ9Yvy56Q4LAgtiMgBHHBf6iX30R0S/pL77leWhYxam1UEKSMCsciPSCGYjZ/V7Q/WpyB4BXoI7KOciJy8G8APWFeI/wARDqV+08lesK8rJB8B5qgAkFl8WGtxSHXMUQQCCGOYGW6BqUpu43H2gNoWu6eyMDns/lgoLK+irOFz1pWkKACjUgsUrSx3u1Y2LZMUmaoBJOFd4/MZHRSYTPmv/u53hMQI0NJLX18xiod0UH7RtjiX4j4eh0f2viGRPJalfXlFmdZpiQ6klI1l4yL6wCbyyRUDsgOKjJ8QM4zpS1yrQo31KTMvUUqhd1obU90JG3fBmy5YZEo1p5vnfPehIpNbnSCdth+tOxopptLpBuJO18oQUkYgcD+I7BC6Jm75xiBtB+1XAfmAiYjItvH5hqZEcBABjyFPbkYjtyxwumOktSQFI2pOe0Ry9k/1+WRUX0bMiNUdBb2KpfaUOycBrIjil+Ij+XqXj/Tf32ClO6GA2xC42ZbhDgbD83R2kB3bWeUQUo/aqJXj9p5+8CVaTu3gnyMABATqPzjEJkw5loibTrPgr0HrEDNUe75e8ABkK2vBHHwxUSV4kqG4QaWt/uPCAAz/ACkKK6kV7o8PeHgAQkowAVzf1jkekGlL009QtdxCQCQ6QVPgDnRtnnHTFOpdeHtGDaejU1Uxcwzu8QbpS9AeyHJyYcorjkou2Tkm1SAaN0jaJgFw3gKd5hhvGRHLXGlK04QGm304Dvq1OwckE8YUjo/Plj+HMAxowYvi+XhFbSWj5y0XZstCgkkggOzhnop3qSwDPFbjJiU0aEvTMk/rmDKpX6KMHRapJwmcysedIwbLdlXkoQwWAFAk0AdyBMIINdUOgSr2F3WxKd5emwU2xrxrzM1nTIkJNQLw2MYdVlDHsNQ5CMKz2Nz2FqDlh3ThiXxyOeQ1xNFtniiZt7FneorWoV8IiTh5lFJdg/RtDT5rZBXITTGhZ0Cr6zGX0XnFU1ajipCif/kB9YtnTqJcxaFpwWQ9K7akR58It8TJLt+yOqTXgr8/UvlCYZKEYsef5iEvS0hX6gN4I8cPGLEvq1d1SVfykHyjrogOlIy8YSlD7hCVZkfD+IEqyjIjn+IwBGYnW/B4jNmC6aHA5DVEk2FWv5yh50jsK3HA7DABj9Fz/wCIm7Zc7/7ERt2ljOmOTiB4Rz3R5/qFs9ETjn9ycecbdsfr5lMCPKOJfiPh6HR/a+I6lI+6K02xJXJvEAmWQG1pQopIfalA5iD3zDpvFJHZAvVd6habrUH7Vc4XjVLSnF10+DXL4tJCY2rKFitBQoy1EUOJzqz73odrH9UafXJGJTzjJ0lZSrthnYFw7O11R3EuDsrlD2GYtQZzR3BqaYg7R7HOOjDk1wT7pCyVM1OuQcCIYrAzgCZZzB+bIdaTti4hjCYPq5Z/cjyjo7WrtDYkeP8AhHOKsKysTClaUhSO0ULKcQO+lJGNMY6G22ckli/ZSWrruv8A80cM2lmT++p1qEvDqufL5FZSQcgeEJyMEwJKqA66hqg8XhlTT9r8Y7U7OV2tmG6zYx2xETVaweUVwoZp8YIFJ1eMaYENpIzEIWsjbwenKBLW+AHFzEEy1f4FowC59YftHj6NDG2K1Ac/WAHaoji/lEEAPRZPD8xoFg2k/DDwPrBmT84woAKgQcRuzEJKcQKRaMsDKEDvHh8xgMK8q0rYdosKfKQZFsVr+eAgFmnstaCKYhzqZ8toPGLdK0fdXm8bVczLsh9SVUUhKhu/MCEqUxZF3+VRT/dLQYgDAcmgXWOSQ/NPp6xqbXIGrBK0Og91RSrWUpJY7QyuZjG0glcufLQFFV9JS14hgVIAosFsNZ4RvzbLeBScCGxLsaR5ZZZxTMUCpXZvMcSLh27soWeWVDRgrPROjaimddUzlKwWZnCgqjboVrtaesmJXipZcJYljQ0LZecUei09zKXU9le8vTPGNWbJHWTKA3lE12vHLilXENvt6F5q8O3f1KEyXLJdXYowvJuMxzZv015RJFgvAXFVrmFAAb94zzi1/Z6TUC6RmkFJ5jGBz9Gv+p97H0BHOPU8SL6/rucOloilU9HcmOl2GIyJFC4ZgTFj+1rQlr0tK3YBwHrhhd8oqiwTEmhpqBbh2gt6U3CGmWmektdwBAzoXdrpOTDu5CCovt9Dbki7/nUU9+TdB2Hb9zPgc8osjpLKUksGJBxB1bHjKm6cLh0KCgAkVAYUJICmOwNALfaZKiWQQ4ug3cGDEuzPq/lGuFeNdv3N1mh0XmPaFnXKm/3kRu2m1JTOmBwO7q1RzfQz/SDP+FN2/qR6w/SBE36slLMtSE4kEOGqxwZy41R5kY3xTV9PQ626w35nSJtAOChxhkzATRQqnHcQR4FUcZ/a8wEI7KTtIIUMjraj4jxpo6NnrKgCUi9goJJBCuxUk0727B8ItxEahv8An+jslB29jqbIlPVLqlkqxpge2f76uUYlqQJa7yVBtlaDOmJSOaXzSIuWG0JSFJUsErAcsycFBnBYGrVMXZsiUqmABeqQSaUdhkqI41ouPm3+pV7pMBJUlQfhrY7/AF1ND9jbygFms1yibrXUClP1G9Q6gXHEZRZ+kc4nPwNOcXU11E0nM6WWTMABNChgTg5x2VOqOxnS0lnS7pDk5h0luaQY5+16MebRVbwIcalBvONy1WZgk3VEKTeDVdilLZMfSOPJK8q++50wTUH99gU2QHoAAAAwfVEOo2A8YrT5igprpGBYnBwKY5QFdpI2cR7R3Lkcr5l0yQP0wNV1+74RX+q2n5xiSFnJXn7wwodk/b4CH6tP2jjSGC8iS/h4mJ9ZSpgNIKSnZzgCpQejDl7RZvDZzIiRSNnM+8BhVSlObc/wIUHpqHzjDwAZ4BGIbefgh0k7xC+fjX5RK7TPhWAwGtIJCiACNpB84leLOW8T5D3h1JZmcb2b0MOhLuKPXOACV4bC9WGPKGSx47A3F4ZSCKbfxmIdEp834RoEZq0gHsnga6qHjHl6rMlNqWlLlDzGB7zMrMR6ouypIILgHPBqvQsIy9Hf5OUzbS6Z6khRKiCkKZwo968M0xPJ7rHh7yKPRCVWWCGuhVNXaTG6maApX4zOskNjGd9H9NbDKCr11SxeIZ3AU7PSpjSsq3Bpjqjkxu89/wDFfsXmqxfEcJcVSBqJNfCJUGVdgJ8xBkCmfl5Q6Cd8dxygUqGNR4CGCWwY7tW0wUkv3YglSBRhe2DjqgNGCCoYAgZEMIrzdFy1A9hILGqaeIaL6VBWIWG1kCFMQADUCnzCNtrkZVmB0XATOAelydXiIs6fsC12hakKAoj7nHZS+sF7oyiho2cUzuyHJEwYbjhwjoJJPWKKnchPMpFOGEckbXEavL0Lunirz9Tj52h56Jl4ihIYgpZgM0uHoMGjZ0clQUlCrwSkJSlRYA9omn3BmLe8XtLWRKklfWLQQKXVsHAITTCpPGOZsulJxAStayLyTRnrtNcxR6RXiJNr2aTFxJX7R2Wm7OJUwoUpbpAKbp76S1SA4HaJFdRijJ6QyioJUShQDqBBISGck3QWG2A9JrbNEqWZs27fKbyUCpQlsHUxNS4JFILonoTKtEpM7rZ12Y9CEBTOUkEgFi4jzXxE447b59a/wdXhRbo0Pq0EAhQLscFYPjUDKsMbajJzTIUyLY7YhaNDIkXUBSyyUgE3cGYCifWBIsqWUa0Y+NWpq8o7MLlKGpyfy9DmmknSBHTbzRLShV4lgQdbh2G5435SGKRNvJDdomhF11NUbH3GOZs2kE2e2OXYgJDBy971jrNPTutWlQvMUAEM1esGqlEqbXGTkrUb3HinVmXbVpCAt7xUpQd6UCS4Y61Ee0Z31D4vhgXI8Iu6bSoBjeuIK6AUdwp2GfaxxMZol3nUkKuF7t4EHcdusRXHLZWTnHfY15Oh5hlmaEi4kOQ+TOSzxUmzAoB2bCsaaNNqkyJiboKVAS3JL9pBcsBvjnQaCvh7Q8JarFkqNBKBmEgZNWCokIbB31iM4TDrbz5GJLmbeb+4igpoizoyofnCImxDW2zX4xRE9WRHzi8JE5ezx9owDQFkG3gYUZqp5zHhjtrCjQLSUgZPzhMBqiRmByCxersx8C3jBpSEkF2DUoCCOfvAYASkYD5z9ISiGqH4+rQUp8Puy3nCGEss+WuhEAAmFKV3xLfVs+0fOJpDPiYd0h2uwARAY4cRDaA6Q2eXbglSymZ3TRRBZKmZgfu1wRKxqEcFbFlGkVEJKv4hDA5FIBydwCTwhkrTT7GPobvSnSKVW2bMQXSVULf8NINDXEERb0NWWkuoUGDajtjE0okGaoS6i8TWn6QVYgYF43Oi01RkDOrPgGBUAI48aWvbsdEr0b9zSO9XE08IiJozP/VDW61lCCQkFV0mp7NA9W3RmL0+gIfqyc2pj4x0tpEaNRKgaBfKkP1asb97l7QVMp0gkKDgEA7nxaOW0r0wVJmKT1VAVJBJ710sS1zB9uUDklzGjBy2R0qZZH6fF+TiImUWL0BGs+Ucgjp2st/DQNxI8I1dH9IlzV3SAAvuNX+rDUeUT8WF1Zf+Fy6XLTsuZHo8f/EjUy/+n3jbslVrocqh9ucchZ7SUzqEg3lAs41Ft2EdJo2eO0p9T6g7mvBucRS/nX5C3/LrzDaVSAkgh7wVwKReHF845iy2ZSly0JHfmSgFMSWVni1GGUb+lpSlgrTMZKUKN1IGpyS7vhwjGss8ImWZRUEoSuUo1IoGJLZw2VO9vgZFqjb6YaPCJAC1KWtLkEk4OHcAAD8b4xtFdOZsiUJSUJupdsXqXNS+Zi/0x0gLQpJkFExNwpUXAYkuAHatHjAs+hlLZARdmVN4qo2Qo+aTWOr/AOdw+LwdPEx69SXE5Jud4n06GzO6bdb2lIAUGTjlU6oLYelibt4IXdJFRsdxk2MVpXQkmSpphFoYXZQAKV1YgKcMyauY0NG9DliUAqWqWpJW1Unv3XNX+2N4rHiS0YXX35jcNNqWrLHV8voBmdIpalXiF/ppRuyu991act0aP+ekq6XCnvOOyGZwW7+LAcYraJ6HzP43WPLKuvSg0JF9QKJgZWONI0bP/k7mmzXOuUVmZf60pZVxmuMVO2bvHi5MOW7Uvke3DieEr2sT/wC3+AS+kEqcg9lV4qOITmBtPlFaTNCJfVyUEBwahJIL9puz+qo3GOnsPQlSVSibQpIlywhSAKTF9odYo36liKEHCLVj6GXEISbVaFXVKUSSHWFBIKVOD2eycPuMc7xcS+U/kY+I4NPbF/6foYE2ctUs3klIN3EEd0BI34jLMRmiy0KgFMKE5B/LA8o722dGEKQbn+kJUby69+Z1qw1BUgcAIrSuhaAlRmKKsVXUJCdZZy5OqO7hozxXrk3f5Hn8Rkhk3jFR/U4tMga3PzUWgglD5jEKbvm6CJu6x84R6JxEUy6484XVNnXw9IILv+AMOEJy8B7wAVjJGaw++FFu6nby/MKAClMnXyCoJKnxI162MElzSSCtIza4WbYzmCmxygR/pEgjbXnVof6GWS0sqCjgCFEM3GJ6hqC2dKC7hX7Q7HlnzzgNptJQL3V0Fe0Cab0pJ4ERNGhycQHIfIbmf5WMcdL1yZikG4UJKghWAUlJu9kkgGoNWi2Na9hZeyZ3SLpCiamXLlm8QpRKU3zgKEOAzdrnF7RPTaUQJcxM0FIAPYCmIGxiMM9UcppC2BcwqlgorRic7rl9pBPGKvXL+5/fbr4xd4pVyJqaOw0t0jC5YVZr4IJe9dwFSCkknDYM9UYmmdKIN5aazRgoBmyx3bIBYrWSllNTDa4LiASLQboBSCCnFjeSLxSQS+wkPkqEUtCaa3BrU9mXtGWlw6i5ImV1uFD0jV6O6ZuS1pSlze7N4lKcyQSHLuRht2Rzsq0gJAFGB8XHkYkCkIZBXeCqG8AkjsuCABWlKxx6ak5V2+p0pqlE109IXmlcwpa7duJW4d3esBtum5alqKWSCXA1DgIyJqReTeFVskAKNA+Z2gtC0/owonLSnugOl3e6a44ZkPsh6TldGOqqz1Lon01syQRNnfoSADeVUULAPHnvTjSfX2tcxJ/hKJ6ujApSbrhLBsN+uMro/po2WcJl29Qp1EYOx1tTjHrGj7RMmSesVZnQoFRP8MuA70c6mjMmOOpuzcWRxfKzyKXKUWISTuST5Ro2OaUqQt6O51MDXzjuk23R60qV1Up09oEAJqwqLrNq4RhaaFik9WEBakEEm4pwReYipcO2ugbPGUuHnJrRTPRxcbiSkslq1sZlqnggLTR1E6tUS0Np0pmgKUySUhwSAACzGtXGcVZ90oT1b9W/ZCqqamO2KAs6u8luybxfIB3pmKPrhJq9zm4eSTafJno2mLvVzGWFMgnvuxu0yPnHJ2i0BcsUIKbqcsgz+EZ0y2pJ7FHHaGQLsQDmNWyLNi7SQk4FaAfEGOzG7yRfmvqcuSLimvJgVCO06LWZH06F3Reddc+8Yp2jo1J/4iHP3At3cil89eUCk9I0WQCQUTJneIUliSCSe7+Y9bicsckNjhxQcZGzO0LKtU+QZnWAioukD9SFMXBq7eMdysxwuiukkpU+UntoUpaQAtJS5JwEd2pMeNk5nfj5FKRbkrUsJd5arinGd0K4hlCN42kIlBRcgJThjVh6xkKl7I17EXQNlPAe8QZSRJ+0anw9oa0TylJKQVkN2Rm5AOWQL8IUsuTRmccoaSskqDNdLb/gaMFLIXBJaqwJKIezKJqdnl7vDCnlq0gLIZOJGT0LQRKhs2VENpKztaJo1TF0/wDUfSIiTn6xdchGGKhm3GHSmpZsYh1RGfNoSpNf0+0MYTKdXp7Qoj1Pxz7QoDCnLsBdyok6hePgYS1lLi/Q40UHbXXzhStPUYpA3E+0FTapd2gZ3w24+OcU0oS2Upy6hRCiWYEPyxeMW22SSX7JSTiyTjr3x0irIDhMUGyIpqx/MVbTYmBvpKjRgAkjleDboNC6G2ef2yUlCmS5G0EGGll8CY660YuuWASwYyUM2q8FHLKBmxWZSe6lJwwU3gNUWhkcVuhHGzmCDrh5V7AlxHTzujkhQHVTElWYBBNcAxIaMW26NMkh1AvRgUkjeATF45Iye4ji0ircGqHXX5saFeh4s8UJdBNUkRQlm2H29otzZ4WSVGrAVJyitDROXDQfIZZJE5tlSS9C2FQdvykd/oPpsJVnTJKQSCoChzN4bG7UeeNCrEZcFGSqx452mSWpI7hKS7nFT6tQ+GHWylOXDipNCS1FYnEeURFle7RJvYBxrar0iN0amif8JOPuj+MnzLqpf8NKQXY+ecX9DGSP4M/shZPbdwlF1Tm7v8+eJK7Jd/muLEi0pvpUcQCC1XNajVjhHLl4OcouO6b6roVjnSdoAnRajPMuWCsBd1OV4FTJPFxqxjS0joefZVIMxCpd8kDtAg3K4BRwLGsUrRMJmhaS2AfAgcx5QO0ziWe8SCS94EM2F1nd834Rfh8fhtKUb3W/UXNklkXM6P8Azxn/AKhLVwKfIt4RQtFtUtapgJQVSp73TUMLzPjix4Rly7QDnDWiYLo1uQ+8Aj+6qPS4jDj0XA5cc5aqkS0Osi2SJju01G+iw8e7TNOSQ4dQP8pj56E9SVBQNUkEGhYguMdsa87p7bFA3poO0pS/MDZHlT4eSOuORHq2mdMqMoiQspmXhUgNdo+II1xryelUpIu9oO9buBZhTOseEWTpPNRklVXDvTDUf2iLg6YLIAKBQAUWsYPv1+UTeCxvEPa09LJaQWClnHAJc3QK4s5EDs3S0B1LlkE5BQIoBmQNWqPHB01UP9mc/wDaHZ+2mEWR0/KgU9TQhRPbL3WJIBuhqYHLbCPA+hviHrtl6VFZS6WZT9ku4BIUmuYPllGxZrcSOyln17zkNhjxTQvTvqipQkEocdkzCTeIZwq7QMnBqkvHRyf8qKmYWcBiC/WHI4Fkhxk0c74fiH7q+g7y4kt2d8vo1LWVKWxKiSSARjx11jiJ8xN9QRRLm7uelTB09OrVPSezLloNKA3jkaqJpuEUQ2zn6RXHjnD3mI5qStBhaMQ4fhAxaScfAw7thWHC2y8PYRcQj1x28H9oUOJmxuY9IeADKMuaBS+rilUUrYmacAoEa0n0JjoPpE4kH5urEriBmrmYYWjmZcyekVRxBKedRBDaJ+ISCGwCj7kR0C0orsisuTKOKQeB9ILCjJTpGcA1QDk6PDbCGm5iSOsF4A4KCT4u/jGgvRknJI/5vKBixyhgjwp4xuoyixYdOSgbygAdZeniRlFa1TrJMKlLYrxe8puYPpA5yEZII4CM+bIS34Ea5gkaUvRMlZYC6ljVClFWx76WIfURAZPREKqZtHcA0J8Yz5FoMsug1ixL0rOJotQfUfd4xTRullfSPRxaD2ZU1YcupIcEO2AB84yV6NmgP1a22pI8Y6RVvnHCZTCoSTzuiJy9Kz0jvIO9I9Giqyy6MTSjk0SFsTdVT9pPlA7+um+kd0npPNoJkqTMTuI9SPCLSOlMlI/1VL/tA8ygNFFxE0Z4aODlKS1Xc90g4FyPOBx2to6coOFkSG1qHkExRndLBMBSqTKuszEKZtTg/Gii4pdUK8RzKkxTXLEblnMkElYScaXzwHdw4w8ibIJu9WLxwZYYk7SinOCXEwe1AsbOeCSMCYMhSs2MdBa7JZ0ntJKCf3IUKfyqEZdts6AXlEkamHkCSInHJG+wzizPuJGRg9ntQQlYZJvhnUlynak5GGXZpn+7XyJiuoNiCN4jbx9GgqQNS4gTElRFox5GzdNDRIGEiW5AcB8zhEl2cippXDPfuhbd0aQWYUmYxdtY5hoTRp2HQc2YAQBdLgF6EjEOM8IlKUoS35DJJrzK1knsCkDvEHNw0dTozRilIvNgz/BlGXovo1OmTkoSgl1M4yo9RlQY4R2w6OTEMpAWFDshnB3YiGlkUV7L3J+G5PfkU0FbABmyidxesco27FoiYqWynTMvUUpwgIat5aXxO3I64zJqbiiCokpJDg3g41EYxyqVnQ40VjZ1nMH5shuqOsc4mqeD+ojnAij9zvtHtDChA+uFAQkfBDxoFwShtJGyImXrJ2VMNL0dMZiS2pokjR80ZhhwjTCJsKtZ3RFNmUcxyPtBPpZhNCN+XnCNlmhu3Td6vAAP6JX3jlBRZCM/m6EJK69oeEISV5K5N5QARmWfWoeHrFZdlG+LCkKGY4sICuUpQq3D3hWaihaJEPJk/KQYy/jwRCDkfCJjEkSBhBfpodEstj4RMSyM8oqmK0AmWXdAFWEHJovdWSKq8j5piCkgZt81NG2YZkzRw2wCZo0NWNZTHA+YirPf4YNQUYdpsAGXzlARop6xrLSrVSDSN0SbGSMM6JG2ErRgGDxvqlaoBMlHVBYUYRkqSXBIIwb8RFM2YkghSqYPUclU5xsLs8BXZTqhzDKmz1k4IP8A7cv/ALYlYLfNkE3LtcXRLUNX6knKL30h1HlFqXYycRE5MZFNHSWa4JlWdRGuRKNcX7uNInM6UzlAvKszmjmSlxrYGg5QdeijqhJ0YcIm2h6ZQmdIllnk2Yt/wEeOuCyemVoSm6nqkpGQlS2GX20i1N0K4irM0K0LqTG0yQJHSK0v2ZqkY9xkM+LXQCH2RJM5ay61KUdaiSeZgsnRfysaNn0YI24maZB7G5SBiMWOG9otfSGCWSxKTk7RfKSBUAePg0NGaboxxa3M1KDgYkJLazw/MWyobPD1EJMzL0/EXJFS7t8IUXQRm/KHgAibEvG+H3YeEQXYzTtPwHzGFChjKGVY1Y4kNqw5RE2eY+L6vghQoAF9PM+6owBY+kTNmmtRVeDQ0KA0GqyLxKjSIGzrIqqFChWANFmIzHzdEzLJyBhQomOT+lXkWHCJy7Ko1B5woUUTFaHNkLCvzhC+jOvH5nChRopBdlOFH1wFdkf5+IUKMNAqs8PKQ0NCibHQbqhqgMxGqFCjIgyuqFChRUQNJVFlKYUKJSHRIB6CLEuXrf5uhQojNFoML1I1RHqUwoUcqR0WQlyUu2MEMsBsQTxhQovGKIykwocYeP49obrqVZ/myFCi8NyU9ih9QoHENqcnwMWPqCpsNbetRChRbkSK67TMBofMQoUKKUhb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alibri" pitchFamily="34" charset="0"/>
            </a:endParaRPr>
          </a:p>
        </p:txBody>
      </p:sp>
      <p:pic>
        <p:nvPicPr>
          <p:cNvPr id="26639" name="Picture 12" descr="http://cdn2.shipspotting.com/photos/middle/7/3/2/140923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325" y="1341438"/>
            <a:ext cx="2447925" cy="162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900113" y="44450"/>
            <a:ext cx="7775575" cy="765175"/>
          </a:xfrm>
        </p:spPr>
        <p:txBody>
          <a:bodyPr/>
          <a:lstStyle/>
          <a:p>
            <a:pPr eaLnBrk="1" hangingPunct="1"/>
            <a:endParaRPr lang="el-GR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International Law Association </a:t>
            </a:r>
            <a:r>
              <a:rPr lang="en-US" b="0"/>
              <a:t>– </a:t>
            </a:r>
            <a:r>
              <a:rPr lang="en-US"/>
              <a:t>Regional Conference 2014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23850" y="1125538"/>
            <a:ext cx="4319588" cy="50323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  <a:latin typeface="Georgia" pitchFamily="18" charset="0"/>
              </a:rPr>
              <a:t>Energy at Sea</a:t>
            </a:r>
            <a:endParaRPr lang="el-GR" sz="32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cxnSp>
        <p:nvCxnSpPr>
          <p:cNvPr id="31" name="Shape 30"/>
          <p:cNvCxnSpPr>
            <a:stCxn id="7" idx="2"/>
            <a:endCxn id="32" idx="1"/>
          </p:cNvCxnSpPr>
          <p:nvPr/>
        </p:nvCxnSpPr>
        <p:spPr>
          <a:xfrm rot="16200000" flipH="1">
            <a:off x="2936875" y="1176338"/>
            <a:ext cx="390525" cy="12954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3779838" y="1835150"/>
            <a:ext cx="4968875" cy="36988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latin typeface="Georgia" pitchFamily="18" charset="0"/>
              </a:rPr>
              <a:t>Delimitation and state jurisdiction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2000" b="1" dirty="0">
              <a:solidFill>
                <a:schemeClr val="tx1"/>
              </a:solidFill>
            </a:endParaRPr>
          </a:p>
        </p:txBody>
      </p:sp>
      <p:cxnSp>
        <p:nvCxnSpPr>
          <p:cNvPr id="38" name="Shape 37"/>
          <p:cNvCxnSpPr>
            <a:stCxn id="7" idx="2"/>
            <a:endCxn id="39" idx="1"/>
          </p:cNvCxnSpPr>
          <p:nvPr/>
        </p:nvCxnSpPr>
        <p:spPr>
          <a:xfrm rot="16200000" flipH="1">
            <a:off x="2722563" y="1390650"/>
            <a:ext cx="819150" cy="12954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3779838" y="2263775"/>
            <a:ext cx="4968875" cy="3683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latin typeface="Georgia" pitchFamily="18" charset="0"/>
              </a:rPr>
              <a:t>Security of energy installations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2000" b="1" dirty="0">
              <a:solidFill>
                <a:schemeClr val="tx1"/>
              </a:solidFill>
            </a:endParaRPr>
          </a:p>
        </p:txBody>
      </p:sp>
      <p:cxnSp>
        <p:nvCxnSpPr>
          <p:cNvPr id="41" name="Shape 40"/>
          <p:cNvCxnSpPr>
            <a:stCxn id="7" idx="2"/>
            <a:endCxn id="42" idx="1"/>
          </p:cNvCxnSpPr>
          <p:nvPr/>
        </p:nvCxnSpPr>
        <p:spPr>
          <a:xfrm rot="16200000" flipH="1">
            <a:off x="2500313" y="1612900"/>
            <a:ext cx="1263650" cy="12954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ounded Rectangle 41"/>
          <p:cNvSpPr/>
          <p:nvPr/>
        </p:nvSpPr>
        <p:spPr>
          <a:xfrm>
            <a:off x="3779838" y="2708275"/>
            <a:ext cx="4968875" cy="36988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latin typeface="Georgia" pitchFamily="18" charset="0"/>
              </a:rPr>
              <a:t>Respect of marine environment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2000" b="1" dirty="0">
              <a:solidFill>
                <a:schemeClr val="tx1"/>
              </a:solidFill>
            </a:endParaRPr>
          </a:p>
        </p:txBody>
      </p:sp>
      <p:cxnSp>
        <p:nvCxnSpPr>
          <p:cNvPr id="44" name="Shape 43"/>
          <p:cNvCxnSpPr>
            <a:stCxn id="7" idx="2"/>
            <a:endCxn id="45" idx="1"/>
          </p:cNvCxnSpPr>
          <p:nvPr/>
        </p:nvCxnSpPr>
        <p:spPr>
          <a:xfrm rot="16200000" flipH="1">
            <a:off x="2288381" y="1824832"/>
            <a:ext cx="1687513" cy="12954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3779838" y="3132138"/>
            <a:ext cx="4968875" cy="3683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latin typeface="Georgia" pitchFamily="18" charset="0"/>
              </a:rPr>
              <a:t>Energy investments and trade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2000" b="1" dirty="0">
              <a:solidFill>
                <a:schemeClr val="tx1"/>
              </a:solidFill>
            </a:endParaRPr>
          </a:p>
        </p:txBody>
      </p:sp>
      <p:cxnSp>
        <p:nvCxnSpPr>
          <p:cNvPr id="50" name="Elbow Connector 49"/>
          <p:cNvCxnSpPr>
            <a:endCxn id="64" idx="1"/>
          </p:cNvCxnSpPr>
          <p:nvPr/>
        </p:nvCxnSpPr>
        <p:spPr>
          <a:xfrm rot="16200000" flipH="1">
            <a:off x="1097756" y="2594769"/>
            <a:ext cx="3132138" cy="1225550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ounded Rectangle 63"/>
          <p:cNvSpPr/>
          <p:nvPr/>
        </p:nvSpPr>
        <p:spPr>
          <a:xfrm>
            <a:off x="3276600" y="4521200"/>
            <a:ext cx="4319588" cy="50482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tx1"/>
                </a:solidFill>
                <a:latin typeface="Georgia" pitchFamily="18" charset="0"/>
              </a:rPr>
              <a:t>Energy law + Resources law</a:t>
            </a:r>
            <a:endParaRPr lang="el-GR" sz="2200" b="1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900113" y="44450"/>
            <a:ext cx="7775575" cy="765175"/>
          </a:xfrm>
        </p:spPr>
        <p:txBody>
          <a:bodyPr/>
          <a:lstStyle/>
          <a:p>
            <a:pPr eaLnBrk="1" hangingPunct="1"/>
            <a:endParaRPr lang="el-GR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International Law Association </a:t>
            </a:r>
            <a:r>
              <a:rPr lang="en-US" b="0"/>
              <a:t>– </a:t>
            </a:r>
            <a:r>
              <a:rPr lang="en-US"/>
              <a:t>Regional Conference 2014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411413" y="2106613"/>
            <a:ext cx="4321175" cy="50323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  <a:latin typeface="Georgia" pitchFamily="18" charset="0"/>
              </a:rPr>
              <a:t>International Court of Justice</a:t>
            </a:r>
            <a:endParaRPr lang="el-GR" sz="20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55650" y="3330575"/>
            <a:ext cx="2952750" cy="89058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Georgia" pitchFamily="18" charset="0"/>
              </a:rPr>
              <a:t>Delimitation of maritime boundaries</a:t>
            </a:r>
            <a:endParaRPr lang="el-GR" sz="20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148263" y="3330575"/>
            <a:ext cx="2952750" cy="79216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  <a:latin typeface="Georgia" pitchFamily="18" charset="0"/>
              </a:rPr>
              <a:t>Environmental legal implications</a:t>
            </a:r>
            <a:endParaRPr lang="el-GR" sz="20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cxnSp>
        <p:nvCxnSpPr>
          <p:cNvPr id="10" name="Straight Arrow Connector 9"/>
          <p:cNvCxnSpPr>
            <a:stCxn id="7" idx="2"/>
            <a:endCxn id="9" idx="0"/>
          </p:cNvCxnSpPr>
          <p:nvPr/>
        </p:nvCxnSpPr>
        <p:spPr>
          <a:xfrm>
            <a:off x="4572000" y="2609850"/>
            <a:ext cx="2052638" cy="720725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2"/>
            <a:endCxn id="8" idx="0"/>
          </p:cNvCxnSpPr>
          <p:nvPr/>
        </p:nvCxnSpPr>
        <p:spPr>
          <a:xfrm flipH="1">
            <a:off x="2232025" y="2622550"/>
            <a:ext cx="2339975" cy="695325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900113" y="44450"/>
            <a:ext cx="7775575" cy="765175"/>
          </a:xfrm>
        </p:spPr>
        <p:txBody>
          <a:bodyPr/>
          <a:lstStyle/>
          <a:p>
            <a:pPr eaLnBrk="1" hangingPunct="1"/>
            <a:r>
              <a:rPr lang="en-US" sz="2800" b="1" dirty="0" smtClean="0"/>
              <a:t>PART I: Energy at Sea as a factor for determining maritime boundaries</a:t>
            </a:r>
            <a:endParaRPr lang="el-GR" sz="2800" b="1" dirty="0" smtClean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>
                <a:latin typeface="Georgia" pitchFamily="18" charset="0"/>
              </a:rPr>
              <a:t>Problems relating to the exploitation of energy resources are of recent origin</a:t>
            </a:r>
          </a:p>
          <a:p>
            <a:pPr algn="just" eaLnBrk="1" hangingPunct="1"/>
            <a:r>
              <a:rPr lang="en-US" dirty="0" smtClean="0">
                <a:latin typeface="Georgia" pitchFamily="18" charset="0"/>
              </a:rPr>
              <a:t>First time that energy at sea is mentioned in an ICJ case is in the </a:t>
            </a:r>
            <a:r>
              <a:rPr lang="en-US" b="1" i="1" dirty="0" smtClean="0">
                <a:latin typeface="Georgia" pitchFamily="18" charset="0"/>
              </a:rPr>
              <a:t>North Sea Continental Shelf</a:t>
            </a:r>
            <a:r>
              <a:rPr lang="en-US" i="1" dirty="0" smtClean="0">
                <a:latin typeface="Georgia" pitchFamily="18" charset="0"/>
              </a:rPr>
              <a:t> </a:t>
            </a:r>
            <a:r>
              <a:rPr lang="en-US" dirty="0" smtClean="0">
                <a:latin typeface="Georgia" pitchFamily="18" charset="0"/>
              </a:rPr>
              <a:t>case:</a:t>
            </a:r>
          </a:p>
          <a:p>
            <a:pPr algn="just" eaLnBrk="1" hangingPunct="1">
              <a:buFont typeface="Arial" charset="0"/>
              <a:buNone/>
            </a:pPr>
            <a:endParaRPr lang="en-US" dirty="0" smtClean="0">
              <a:latin typeface="Georgia" pitchFamily="18" charset="0"/>
            </a:endParaRPr>
          </a:p>
          <a:p>
            <a:pPr algn="just" eaLnBrk="1" hangingPunct="1">
              <a:buFont typeface="Arial" charset="0"/>
              <a:buNone/>
            </a:pPr>
            <a:r>
              <a:rPr lang="en-US" dirty="0" smtClean="0">
                <a:latin typeface="Georgia" pitchFamily="18" charset="0"/>
              </a:rPr>
              <a:t>	</a:t>
            </a:r>
            <a:endParaRPr lang="el-GR" sz="2800" i="1" dirty="0" smtClean="0">
              <a:latin typeface="Georgia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International Law Association </a:t>
            </a:r>
            <a:r>
              <a:rPr lang="en-US" b="0"/>
              <a:t>– </a:t>
            </a:r>
            <a:r>
              <a:rPr lang="en-US"/>
              <a:t>Regional Conference 2014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116013" y="4365625"/>
            <a:ext cx="7200900" cy="180022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Georgia" pitchFamily="18" charset="0"/>
              </a:rPr>
              <a:t>“there is </a:t>
            </a:r>
            <a:r>
              <a:rPr lang="en-US" sz="2200" b="1" i="1" dirty="0">
                <a:solidFill>
                  <a:schemeClr val="tx1"/>
                </a:solidFill>
                <a:latin typeface="Georgia" pitchFamily="18" charset="0"/>
              </a:rPr>
              <a:t>no legal limit </a:t>
            </a:r>
            <a:r>
              <a:rPr lang="en-US" sz="2200" dirty="0">
                <a:solidFill>
                  <a:schemeClr val="tx1"/>
                </a:solidFill>
                <a:latin typeface="Georgia" pitchFamily="18" charset="0"/>
              </a:rPr>
              <a:t>to the factors that may constitute a special circumstance that the Court should take into account when applying equitable procedures” (</a:t>
            </a:r>
            <a:r>
              <a:rPr lang="en-US" sz="2200" b="1" i="1" dirty="0">
                <a:solidFill>
                  <a:schemeClr val="tx1"/>
                </a:solidFill>
                <a:latin typeface="Georgia" pitchFamily="18" charset="0"/>
              </a:rPr>
              <a:t>North Sea Continental Shelf, </a:t>
            </a:r>
            <a:r>
              <a:rPr lang="en-US" sz="2200" dirty="0">
                <a:solidFill>
                  <a:schemeClr val="tx1"/>
                </a:solidFill>
                <a:latin typeface="Georgia" pitchFamily="18" charset="0"/>
              </a:rPr>
              <a:t>par. 97)</a:t>
            </a:r>
            <a:endParaRPr lang="el-GR" sz="2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900113" y="44450"/>
            <a:ext cx="7775575" cy="765175"/>
          </a:xfrm>
        </p:spPr>
        <p:txBody>
          <a:bodyPr/>
          <a:lstStyle/>
          <a:p>
            <a:pPr eaLnBrk="1" hangingPunct="1"/>
            <a:r>
              <a:rPr lang="en-US" sz="3200" b="1" smtClean="0"/>
              <a:t>Energy resources as “special circumstances” (1)</a:t>
            </a:r>
            <a:endParaRPr lang="el-GR" sz="3200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u="sng" dirty="0" smtClean="0"/>
              <a:t>Economic factors</a:t>
            </a:r>
            <a:r>
              <a:rPr lang="en-US" dirty="0" smtClean="0"/>
              <a:t>: </a:t>
            </a:r>
            <a:r>
              <a:rPr lang="en-US" b="1" dirty="0" smtClean="0"/>
              <a:t>key political role </a:t>
            </a:r>
            <a:r>
              <a:rPr lang="en-US" dirty="0" smtClean="0"/>
              <a:t>but there is </a:t>
            </a:r>
            <a:r>
              <a:rPr lang="en-US" b="1" dirty="0" smtClean="0"/>
              <a:t>no rule </a:t>
            </a:r>
            <a:r>
              <a:rPr lang="en-US" dirty="0" smtClean="0"/>
              <a:t>that requires States to delimit their respective sections of the continental shelf in such a way as to apportion to each surrounding State a “</a:t>
            </a:r>
            <a:r>
              <a:rPr lang="en-US" b="1" dirty="0" smtClean="0"/>
              <a:t>fair share</a:t>
            </a:r>
            <a:r>
              <a:rPr lang="en-US" dirty="0" smtClean="0"/>
              <a:t>” of the resources.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International Law Association </a:t>
            </a:r>
            <a:r>
              <a:rPr lang="en-US" b="0"/>
              <a:t>– </a:t>
            </a:r>
            <a:r>
              <a:rPr lang="en-US"/>
              <a:t>Regional Conference 2014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211638" y="4365625"/>
            <a:ext cx="3384550" cy="15621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200" dirty="0">
                <a:solidFill>
                  <a:schemeClr val="tx1"/>
                </a:solidFill>
                <a:latin typeface="Georgia" pitchFamily="18" charset="0"/>
              </a:rPr>
              <a:t>Tunisia/Libya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200" dirty="0">
                <a:solidFill>
                  <a:schemeClr val="tx1"/>
                </a:solidFill>
                <a:latin typeface="Georgia" pitchFamily="18" charset="0"/>
              </a:rPr>
              <a:t>Gulf of Maine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200" dirty="0">
                <a:solidFill>
                  <a:schemeClr val="tx1"/>
                </a:solidFill>
                <a:latin typeface="Georgia" pitchFamily="18" charset="0"/>
              </a:rPr>
              <a:t>Greenland/Jan </a:t>
            </a:r>
            <a:r>
              <a:rPr lang="en-US" sz="2200" dirty="0" err="1">
                <a:solidFill>
                  <a:schemeClr val="tx1"/>
                </a:solidFill>
                <a:latin typeface="Georgia" pitchFamily="18" charset="0"/>
              </a:rPr>
              <a:t>Mayen</a:t>
            </a:r>
            <a:endParaRPr lang="el-GR" sz="2200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44450"/>
            <a:ext cx="7775575" cy="7651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Energy resources as “special circumstances” (2)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Georgia" pitchFamily="18" charset="0"/>
              </a:rPr>
              <a:t>“the presence of </a:t>
            </a:r>
            <a:r>
              <a:rPr lang="en-US" dirty="0" err="1" smtClean="0">
                <a:latin typeface="Georgia" pitchFamily="18" charset="0"/>
              </a:rPr>
              <a:t>oilwells</a:t>
            </a:r>
            <a:r>
              <a:rPr lang="en-US" dirty="0" smtClean="0">
                <a:latin typeface="Georgia" pitchFamily="18" charset="0"/>
              </a:rPr>
              <a:t> in an area to be delimited, it </a:t>
            </a:r>
            <a:r>
              <a:rPr lang="en-US" b="1" dirty="0" smtClean="0">
                <a:latin typeface="Georgia" pitchFamily="18" charset="0"/>
              </a:rPr>
              <a:t>may</a:t>
            </a:r>
            <a:r>
              <a:rPr lang="en-US" dirty="0" smtClean="0">
                <a:latin typeface="Georgia" pitchFamily="18" charset="0"/>
              </a:rPr>
              <a:t>, depending on the facts, </a:t>
            </a:r>
            <a:r>
              <a:rPr lang="en-US" b="1" dirty="0" smtClean="0">
                <a:latin typeface="Georgia" pitchFamily="18" charset="0"/>
              </a:rPr>
              <a:t>be</a:t>
            </a:r>
            <a:r>
              <a:rPr lang="en-US" dirty="0" smtClean="0">
                <a:latin typeface="Georgia" pitchFamily="18" charset="0"/>
              </a:rPr>
              <a:t> an element to be taken into account” (Tunisia/Libya, par.107)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Georgia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Georgia" pitchFamily="18" charset="0"/>
              </a:rPr>
              <a:t>“it would be </a:t>
            </a:r>
            <a:r>
              <a:rPr lang="en-US" b="1" dirty="0" smtClean="0">
                <a:latin typeface="Georgia" pitchFamily="18" charset="0"/>
              </a:rPr>
              <a:t>neither just nor equitable </a:t>
            </a:r>
            <a:r>
              <a:rPr lang="en-US" dirty="0" smtClean="0">
                <a:latin typeface="Georgia" pitchFamily="18" charset="0"/>
              </a:rPr>
              <a:t>to base a delimitation on the evaluation of data which changes in relation to factors that are sometimes uncertain” (Guinea/Guinea Bissau arbitration)</a:t>
            </a:r>
            <a:endParaRPr lang="el-GR" dirty="0">
              <a:latin typeface="Georgia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International Law Association </a:t>
            </a:r>
            <a:r>
              <a:rPr lang="en-US" b="0"/>
              <a:t>– </a:t>
            </a:r>
            <a:r>
              <a:rPr lang="en-US"/>
              <a:t>Regional Conference 2014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900113" y="44450"/>
            <a:ext cx="7775575" cy="765175"/>
          </a:xfrm>
        </p:spPr>
        <p:txBody>
          <a:bodyPr/>
          <a:lstStyle/>
          <a:p>
            <a:pPr eaLnBrk="1" hangingPunct="1"/>
            <a:r>
              <a:rPr lang="en-US" b="1" dirty="0" smtClean="0"/>
              <a:t>The conduct of the States</a:t>
            </a:r>
            <a:endParaRPr lang="el-GR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latin typeface="Georgia" pitchFamily="18" charset="0"/>
              </a:rPr>
              <a:t>Oil concessions and oil wells </a:t>
            </a:r>
            <a:r>
              <a:rPr lang="en-US" sz="2800" dirty="0" smtClean="0">
                <a:latin typeface="Georgia" pitchFamily="18" charset="0"/>
              </a:rPr>
              <a:t>may only be taken into account as </a:t>
            </a:r>
            <a:r>
              <a:rPr lang="en-US" sz="2800" b="1" dirty="0" smtClean="0">
                <a:latin typeface="Georgia" pitchFamily="18" charset="0"/>
              </a:rPr>
              <a:t>special circumstances </a:t>
            </a:r>
            <a:r>
              <a:rPr lang="en-US" sz="2800" dirty="0" smtClean="0">
                <a:latin typeface="Georgia" pitchFamily="18" charset="0"/>
              </a:rPr>
              <a:t>are justifying the adjustment or shifting of the provisional delimitation line </a:t>
            </a:r>
            <a:r>
              <a:rPr lang="en-US" sz="2800" b="1" dirty="0" smtClean="0">
                <a:latin typeface="Georgia" pitchFamily="18" charset="0"/>
              </a:rPr>
              <a:t>if they are based on express</a:t>
            </a:r>
            <a:r>
              <a:rPr lang="en-US" sz="2800" dirty="0" smtClean="0">
                <a:latin typeface="Georgia" pitchFamily="18" charset="0"/>
              </a:rPr>
              <a:t> or </a:t>
            </a:r>
            <a:r>
              <a:rPr lang="en-US" sz="2800" b="1" dirty="0" smtClean="0">
                <a:latin typeface="Georgia" pitchFamily="18" charset="0"/>
              </a:rPr>
              <a:t>tacit agreement </a:t>
            </a:r>
            <a:r>
              <a:rPr lang="en-US" sz="2800" dirty="0" smtClean="0">
                <a:latin typeface="Georgia" pitchFamily="18" charset="0"/>
              </a:rPr>
              <a:t>between the parties.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Georgia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International Law Association </a:t>
            </a:r>
            <a:r>
              <a:rPr lang="en-US" b="0"/>
              <a:t>– </a:t>
            </a:r>
            <a:r>
              <a:rPr lang="en-US"/>
              <a:t>Regional Conference 2014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211638" y="4149081"/>
            <a:ext cx="3600722" cy="165618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Cameroon/Nigeria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Nicaragua/Honduras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chemeClr val="tx1"/>
                </a:solidFill>
                <a:latin typeface="Georgia" pitchFamily="18" charset="0"/>
              </a:rPr>
              <a:t>Guyana/Suriname</a:t>
            </a:r>
            <a:endParaRPr lang="el-GR" sz="24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l-GR" sz="2200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spect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2800" b="1" dirty="0" smtClean="0">
                <a:latin typeface="Georgia" pitchFamily="18" charset="0"/>
              </a:rPr>
              <a:t>PART II: Environmental legal implications from energy activities at sea</a:t>
            </a:r>
            <a:endParaRPr lang="el-GR" sz="2800" b="1" dirty="0" smtClean="0">
              <a:latin typeface="Georgia" pitchFamily="18" charset="0"/>
            </a:endParaRPr>
          </a:p>
        </p:txBody>
      </p:sp>
      <p:sp>
        <p:nvSpPr>
          <p:cNvPr id="2150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el-GR" smtClean="0"/>
          </a:p>
        </p:txBody>
      </p:sp>
      <p:graphicFrame>
        <p:nvGraphicFramePr>
          <p:cNvPr id="5" name="Διάγραμμα 4"/>
          <p:cNvGraphicFramePr/>
          <p:nvPr/>
        </p:nvGraphicFramePr>
        <p:xfrm>
          <a:off x="611560" y="1412776"/>
          <a:ext cx="8064896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Θέση υποσέλιδου 6"/>
          <p:cNvSpPr txBox="1">
            <a:spLocks noGrp="1"/>
          </p:cNvSpPr>
          <p:nvPr/>
        </p:nvSpPr>
        <p:spPr>
          <a:xfrm>
            <a:off x="468313" y="6376988"/>
            <a:ext cx="76327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International Law Association </a:t>
            </a: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– </a:t>
            </a:r>
            <a:r>
              <a:rPr lang="en-US" sz="2000" b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Regional Conference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 idx="4294967295"/>
          </p:nvPr>
        </p:nvSpPr>
        <p:spPr>
          <a:xfrm>
            <a:off x="900113" y="44450"/>
            <a:ext cx="7775575" cy="765175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Georgia" pitchFamily="18" charset="0"/>
              </a:rPr>
              <a:t>ICJ’s contribution</a:t>
            </a:r>
            <a:endParaRPr lang="el-GR" sz="2800" b="1" dirty="0" smtClean="0">
              <a:latin typeface="Georgia" pitchFamily="18" charset="0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800" u="sng" dirty="0" smtClean="0">
                <a:latin typeface="Georgia" panose="02040502050405020303" pitchFamily="18" charset="0"/>
              </a:rPr>
              <a:t>Core </a:t>
            </a:r>
            <a:r>
              <a:rPr lang="en-US" sz="2800" u="sng" dirty="0">
                <a:latin typeface="Georgia" panose="02040502050405020303" pitchFamily="18" charset="0"/>
              </a:rPr>
              <a:t>notion</a:t>
            </a:r>
            <a:r>
              <a:rPr lang="en-US" sz="2800" dirty="0">
                <a:latin typeface="Georgia" panose="02040502050405020303" pitchFamily="18" charset="0"/>
              </a:rPr>
              <a:t>: sustainable </a:t>
            </a:r>
            <a:r>
              <a:rPr lang="en-US" sz="2800" dirty="0" smtClean="0">
                <a:latin typeface="Georgia" panose="02040502050405020303" pitchFamily="18" charset="0"/>
              </a:rPr>
              <a:t>development</a:t>
            </a:r>
          </a:p>
          <a:p>
            <a:pPr marL="0" indent="0" algn="just" eaLnBrk="1" hangingPunct="1">
              <a:buFont typeface="Arial" charset="0"/>
              <a:buNone/>
              <a:defRPr/>
            </a:pPr>
            <a:r>
              <a:rPr lang="en-US" sz="2800" dirty="0">
                <a:latin typeface="Georgia" panose="02040502050405020303" pitchFamily="18" charset="0"/>
              </a:rPr>
              <a:t> </a:t>
            </a:r>
            <a:r>
              <a:rPr lang="en-US" sz="2800" dirty="0" smtClean="0">
                <a:latin typeface="Georgia" panose="02040502050405020303" pitchFamily="18" charset="0"/>
              </a:rPr>
              <a:t>a “need </a:t>
            </a:r>
            <a:r>
              <a:rPr lang="en-US" sz="2800" dirty="0">
                <a:latin typeface="Georgia" panose="02040502050405020303" pitchFamily="18" charset="0"/>
              </a:rPr>
              <a:t>to reconcile economic development with protection of the environment is aptly expressed in the concept of sustainable development</a:t>
            </a:r>
            <a:r>
              <a:rPr lang="en-US" sz="2800" dirty="0" smtClean="0">
                <a:latin typeface="Georgia" panose="02040502050405020303" pitchFamily="18" charset="0"/>
              </a:rPr>
              <a:t>” (</a:t>
            </a:r>
            <a:r>
              <a:rPr lang="en-US" sz="2800" dirty="0" err="1" smtClean="0">
                <a:latin typeface="Georgia" panose="02040502050405020303" pitchFamily="18" charset="0"/>
              </a:rPr>
              <a:t>Gabcikovo-Nagymaros</a:t>
            </a:r>
            <a:r>
              <a:rPr lang="en-US" sz="2800" dirty="0" smtClean="0">
                <a:latin typeface="Georgia" panose="02040502050405020303" pitchFamily="18" charset="0"/>
              </a:rPr>
              <a:t> Project)</a:t>
            </a:r>
          </a:p>
          <a:p>
            <a:pPr algn="just" eaLnBrk="1" hangingPunct="1">
              <a:defRPr/>
            </a:pPr>
            <a:endParaRPr lang="en-US" sz="2800" dirty="0" smtClean="0">
              <a:latin typeface="Georgia" panose="02040502050405020303" pitchFamily="18" charset="0"/>
            </a:endParaRPr>
          </a:p>
          <a:p>
            <a:pPr algn="just" eaLnBrk="1" hangingPunct="1">
              <a:defRPr/>
            </a:pPr>
            <a:endParaRPr lang="en-US" sz="2800" dirty="0">
              <a:latin typeface="Georgia" panose="02040502050405020303" pitchFamily="18" charset="0"/>
            </a:endParaRPr>
          </a:p>
          <a:p>
            <a:pPr algn="just" eaLnBrk="1" hangingPunct="1">
              <a:defRPr/>
            </a:pPr>
            <a:endParaRPr lang="en-US" sz="2800" dirty="0" smtClean="0">
              <a:latin typeface="Georgia" panose="02040502050405020303" pitchFamily="18" charset="0"/>
            </a:endParaRPr>
          </a:p>
          <a:p>
            <a:pPr algn="just" eaLnBrk="1" hangingPunct="1">
              <a:defRPr/>
            </a:pPr>
            <a:r>
              <a:rPr lang="en-US" sz="2800" dirty="0" smtClean="0">
                <a:latin typeface="Georgia" panose="02040502050405020303" pitchFamily="18" charset="0"/>
              </a:rPr>
              <a:t>Industrial </a:t>
            </a:r>
            <a:r>
              <a:rPr lang="en-US" sz="2800" dirty="0">
                <a:latin typeface="Georgia" panose="02040502050405020303" pitchFamily="18" charset="0"/>
              </a:rPr>
              <a:t>activities: obligation of prior conduct of an EIA (Pulp Mills)</a:t>
            </a:r>
          </a:p>
          <a:p>
            <a:pPr marL="0" indent="0" algn="just" eaLnBrk="1" hangingPunct="1">
              <a:buFont typeface="Arial" charset="0"/>
              <a:buNone/>
              <a:defRPr/>
            </a:pPr>
            <a:endParaRPr lang="en-US" sz="2800" dirty="0">
              <a:latin typeface="Georgia" panose="02040502050405020303" pitchFamily="18" charset="0"/>
            </a:endParaRPr>
          </a:p>
          <a:p>
            <a:pPr algn="just" eaLnBrk="1" hangingPunct="1">
              <a:defRPr/>
            </a:pPr>
            <a:endParaRPr lang="en-US" sz="2800" dirty="0" smtClean="0">
              <a:latin typeface="Georgia" panose="02040502050405020303" pitchFamily="18" charset="0"/>
            </a:endParaRPr>
          </a:p>
        </p:txBody>
      </p:sp>
      <p:sp>
        <p:nvSpPr>
          <p:cNvPr id="4" name="Footer Placeholder 3"/>
          <p:cNvSpPr txBox="1">
            <a:spLocks noGrp="1"/>
          </p:cNvSpPr>
          <p:nvPr/>
        </p:nvSpPr>
        <p:spPr>
          <a:xfrm>
            <a:off x="468313" y="6376988"/>
            <a:ext cx="76327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International Law Association </a:t>
            </a: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– </a:t>
            </a:r>
            <a:r>
              <a:rPr lang="en-US" sz="2000" b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Regional Conference 2014</a:t>
            </a:r>
          </a:p>
        </p:txBody>
      </p:sp>
      <p:graphicFrame>
        <p:nvGraphicFramePr>
          <p:cNvPr id="2" name="Διάγραμμα 1"/>
          <p:cNvGraphicFramePr/>
          <p:nvPr/>
        </p:nvGraphicFramePr>
        <p:xfrm>
          <a:off x="1403648" y="3717032"/>
          <a:ext cx="5832648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</TotalTime>
  <Words>592</Words>
  <Application>Microsoft Office PowerPoint</Application>
  <PresentationFormat>On-screen Show (4:3)</PresentationFormat>
  <Paragraphs>73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PART I: Energy at Sea as a factor for determining maritime boundaries</vt:lpstr>
      <vt:lpstr>Energy resources as “special circumstances” (1)</vt:lpstr>
      <vt:lpstr>Energy resources as “special circumstances” (2)</vt:lpstr>
      <vt:lpstr>The conduct of the States</vt:lpstr>
      <vt:lpstr>PART II: Environmental legal implications from energy activities at sea</vt:lpstr>
      <vt:lpstr>ICJ’s contribution</vt:lpstr>
      <vt:lpstr>Missed opportunities (1)</vt:lpstr>
      <vt:lpstr>Missed opportunities (2)</vt:lpstr>
      <vt:lpstr>THANK YOU FOR YOUR ATTENTION!!!!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41</cp:revision>
  <dcterms:created xsi:type="dcterms:W3CDTF">2014-09-07T20:41:49Z</dcterms:created>
  <dcterms:modified xsi:type="dcterms:W3CDTF">2014-09-09T18:32:00Z</dcterms:modified>
</cp:coreProperties>
</file>