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autoAdjust="0"/>
    <p:restoredTop sz="94700" autoAdjust="0"/>
  </p:normalViewPr>
  <p:slideViewPr>
    <p:cSldViewPr snapToGrid="0" snapToObjects="1">
      <p:cViewPr varScale="1">
        <p:scale>
          <a:sx n="94" d="100"/>
          <a:sy n="94" d="100"/>
        </p:scale>
        <p:origin x="-145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10/30/15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10/30/15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10/30/15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10/30/15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10/30/15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10/30/15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10/30/15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10/30/15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Due Diligence as a Principle of Energy Law</a:t>
            </a:r>
            <a:endParaRPr lang="en-US" dirty="0"/>
          </a:p>
        </p:txBody>
      </p:sp>
      <p:sp>
        <p:nvSpPr>
          <p:cNvPr id="3" name="Subtitle 2"/>
          <p:cNvSpPr>
            <a:spLocks noGrp="1"/>
          </p:cNvSpPr>
          <p:nvPr>
            <p:ph type="subTitle" idx="1"/>
          </p:nvPr>
        </p:nvSpPr>
        <p:spPr/>
        <p:txBody>
          <a:bodyPr>
            <a:normAutofit/>
          </a:bodyPr>
          <a:lstStyle/>
          <a:p>
            <a:r>
              <a:rPr lang="en-US" sz="1800" dirty="0" smtClean="0"/>
              <a:t>Dr. Ilias Plakokefalos, Assistant Professor, Utrecht University, Senior Research Associate, Netherlands Institute for the Law of the Sea</a:t>
            </a:r>
            <a:endParaRPr lang="en-US" sz="1800" dirty="0"/>
          </a:p>
        </p:txBody>
      </p:sp>
    </p:spTree>
    <p:extLst>
      <p:ext uri="{BB962C8B-B14F-4D97-AF65-F5344CB8AC3E}">
        <p14:creationId xmlns:p14="http://schemas.microsoft.com/office/powerpoint/2010/main" val="3092773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EIA</a:t>
            </a:r>
            <a:endParaRPr lang="en-US" dirty="0"/>
          </a:p>
        </p:txBody>
      </p:sp>
      <p:sp>
        <p:nvSpPr>
          <p:cNvPr id="3" name="Content Placeholder 2"/>
          <p:cNvSpPr>
            <a:spLocks noGrp="1"/>
          </p:cNvSpPr>
          <p:nvPr>
            <p:ph idx="1"/>
          </p:nvPr>
        </p:nvSpPr>
        <p:spPr/>
        <p:txBody>
          <a:bodyPr>
            <a:normAutofit fontScale="92500" lnSpcReduction="20000"/>
          </a:bodyPr>
          <a:lstStyle/>
          <a:p>
            <a:r>
              <a:rPr lang="en-GB" dirty="0"/>
              <a:t>More relevant for our purposes is the obligation to conduct an EIA because there is not much in the LOSC and this is how the obligation becomes strengthened the other way round: customary law adds layers of protection so to speak to the general and somewhat conservative obligation as it is found in the LOSC</a:t>
            </a:r>
            <a:endParaRPr lang="en-US" dirty="0"/>
          </a:p>
          <a:p>
            <a:pPr marL="0" indent="0">
              <a:buNone/>
            </a:pPr>
            <a:r>
              <a:rPr lang="en-GB" dirty="0"/>
              <a:t> </a:t>
            </a:r>
            <a:endParaRPr lang="en-US" dirty="0"/>
          </a:p>
          <a:p>
            <a:r>
              <a:rPr lang="en-GB" dirty="0"/>
              <a:t>Two tiers: triggering </a:t>
            </a:r>
            <a:r>
              <a:rPr lang="en-GB" dirty="0" smtClean="0"/>
              <a:t>(significant harm) and </a:t>
            </a:r>
            <a:r>
              <a:rPr lang="en-GB" dirty="0"/>
              <a:t>content.</a:t>
            </a:r>
            <a:endParaRPr lang="en-US" dirty="0"/>
          </a:p>
          <a:p>
            <a:pPr marL="0" indent="0">
              <a:buNone/>
            </a:pPr>
            <a:r>
              <a:rPr lang="en-GB" dirty="0"/>
              <a:t> </a:t>
            </a:r>
            <a:endParaRPr lang="en-US" dirty="0"/>
          </a:p>
          <a:p>
            <a:endParaRPr lang="en-US" dirty="0"/>
          </a:p>
        </p:txBody>
      </p:sp>
    </p:spTree>
    <p:extLst>
      <p:ext uri="{BB962C8B-B14F-4D97-AF65-F5344CB8AC3E}">
        <p14:creationId xmlns:p14="http://schemas.microsoft.com/office/powerpoint/2010/main" val="618687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EIA under Espoo</a:t>
            </a:r>
            <a:endParaRPr lang="en-US" dirty="0"/>
          </a:p>
        </p:txBody>
      </p:sp>
      <p:sp>
        <p:nvSpPr>
          <p:cNvPr id="3" name="Content Placeholder 2"/>
          <p:cNvSpPr>
            <a:spLocks noGrp="1"/>
          </p:cNvSpPr>
          <p:nvPr>
            <p:ph idx="1"/>
          </p:nvPr>
        </p:nvSpPr>
        <p:spPr/>
        <p:txBody>
          <a:bodyPr>
            <a:normAutofit fontScale="77500" lnSpcReduction="20000"/>
          </a:bodyPr>
          <a:lstStyle/>
          <a:p>
            <a:r>
              <a:rPr lang="en-GB" b="1" dirty="0"/>
              <a:t>Espoo Convention</a:t>
            </a:r>
            <a:r>
              <a:rPr lang="en-GB" dirty="0"/>
              <a:t>: Significant adverse effects as opposed to the substantial </a:t>
            </a:r>
            <a:r>
              <a:rPr lang="en-GB" dirty="0" smtClean="0"/>
              <a:t>pollution standard of the LOSC.</a:t>
            </a:r>
            <a:endParaRPr lang="en-US" dirty="0"/>
          </a:p>
          <a:p>
            <a:pPr marL="0" indent="0">
              <a:buNone/>
            </a:pPr>
            <a:endParaRPr lang="en-US" dirty="0"/>
          </a:p>
          <a:p>
            <a:r>
              <a:rPr lang="en-GB" dirty="0"/>
              <a:t>A number of criteria to be taken into account: size, geographical location of the activity and a no-action alternative. Exchange of info with the possibly affected states </a:t>
            </a:r>
            <a:r>
              <a:rPr lang="en-GB" b="1" dirty="0"/>
              <a:t>BUT</a:t>
            </a:r>
            <a:r>
              <a:rPr lang="en-GB" dirty="0"/>
              <a:t> final </a:t>
            </a:r>
            <a:r>
              <a:rPr lang="en-GB" dirty="0" smtClean="0"/>
              <a:t>decision rests </a:t>
            </a:r>
            <a:r>
              <a:rPr lang="en-GB" dirty="0"/>
              <a:t>with the state of origin.</a:t>
            </a:r>
            <a:endParaRPr lang="en-US" dirty="0"/>
          </a:p>
          <a:p>
            <a:r>
              <a:rPr lang="en-GB" dirty="0"/>
              <a:t>This is the minimum content of the obligation. The specifics to be determined by national legislation/domestic law.</a:t>
            </a:r>
            <a:endParaRPr lang="en-US" dirty="0"/>
          </a:p>
          <a:p>
            <a:pPr marL="0" indent="0">
              <a:buNone/>
            </a:pPr>
            <a:endParaRPr lang="en-US" dirty="0"/>
          </a:p>
          <a:p>
            <a:r>
              <a:rPr lang="en-GB" dirty="0"/>
              <a:t>This is as far as international law goes: Important  because most often the devil is in the details. </a:t>
            </a:r>
            <a:endParaRPr lang="en-US" dirty="0"/>
          </a:p>
          <a:p>
            <a:endParaRPr lang="en-US" dirty="0"/>
          </a:p>
        </p:txBody>
      </p:sp>
    </p:spTree>
    <p:extLst>
      <p:ext uri="{BB962C8B-B14F-4D97-AF65-F5344CB8AC3E}">
        <p14:creationId xmlns:p14="http://schemas.microsoft.com/office/powerpoint/2010/main" val="4143100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Should International Law Go Further?</a:t>
            </a:r>
            <a:endParaRPr lang="en-US" dirty="0"/>
          </a:p>
        </p:txBody>
      </p:sp>
      <p:sp>
        <p:nvSpPr>
          <p:cNvPr id="3" name="Content Placeholder 2"/>
          <p:cNvSpPr>
            <a:spLocks noGrp="1"/>
          </p:cNvSpPr>
          <p:nvPr>
            <p:ph idx="1"/>
          </p:nvPr>
        </p:nvSpPr>
        <p:spPr/>
        <p:txBody>
          <a:bodyPr/>
          <a:lstStyle/>
          <a:p>
            <a:r>
              <a:rPr lang="en-GB" dirty="0"/>
              <a:t>Specific technical standards are bound to vary significantly (Arctic/Deep seabed examples)</a:t>
            </a:r>
            <a:endParaRPr lang="en-US" dirty="0"/>
          </a:p>
          <a:p>
            <a:r>
              <a:rPr lang="en-GB" dirty="0"/>
              <a:t>Technology changes </a:t>
            </a:r>
            <a:endParaRPr lang="en-US" dirty="0"/>
          </a:p>
          <a:p>
            <a:r>
              <a:rPr lang="en-GB" dirty="0"/>
              <a:t>Example: Same Season Well </a:t>
            </a:r>
            <a:r>
              <a:rPr lang="en-GB" dirty="0" smtClean="0"/>
              <a:t>Relief (Canadian Energy Board)</a:t>
            </a:r>
          </a:p>
          <a:p>
            <a:r>
              <a:rPr lang="en-GB" dirty="0" smtClean="0"/>
              <a:t>Therefore probably no</a:t>
            </a:r>
            <a:endParaRPr lang="en-US" dirty="0"/>
          </a:p>
          <a:p>
            <a:endParaRPr lang="en-US" dirty="0"/>
          </a:p>
        </p:txBody>
      </p:sp>
    </p:spTree>
    <p:extLst>
      <p:ext uri="{BB962C8B-B14F-4D97-AF65-F5344CB8AC3E}">
        <p14:creationId xmlns:p14="http://schemas.microsoft.com/office/powerpoint/2010/main" val="379080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Due Diligence as  a Flexible Standard</a:t>
            </a:r>
            <a:endParaRPr lang="en-US" dirty="0"/>
          </a:p>
        </p:txBody>
      </p:sp>
      <p:sp>
        <p:nvSpPr>
          <p:cNvPr id="3" name="Content Placeholder 2"/>
          <p:cNvSpPr>
            <a:spLocks noGrp="1"/>
          </p:cNvSpPr>
          <p:nvPr>
            <p:ph idx="1"/>
          </p:nvPr>
        </p:nvSpPr>
        <p:spPr/>
        <p:txBody>
          <a:bodyPr/>
          <a:lstStyle/>
          <a:p>
            <a:r>
              <a:rPr lang="en-GB" dirty="0"/>
              <a:t>If one pays enough attention to the ITLOS Advisory Opinion the way is clear:  </a:t>
            </a:r>
            <a:endParaRPr lang="en-US" dirty="0"/>
          </a:p>
          <a:p>
            <a:pPr marL="0" indent="0">
              <a:buNone/>
            </a:pPr>
            <a:r>
              <a:rPr lang="en-GB" smtClean="0"/>
              <a:t>	‘ </a:t>
            </a:r>
            <a:r>
              <a:rPr lang="en-GB" dirty="0"/>
              <a:t>Due diligence has to be more severe </a:t>
            </a:r>
            <a:r>
              <a:rPr lang="en-GB"/>
              <a:t>in </a:t>
            </a:r>
            <a:r>
              <a:rPr lang="en-GB" smtClean="0"/>
              <a:t>	riskier </a:t>
            </a:r>
            <a:r>
              <a:rPr lang="en-GB" dirty="0" smtClean="0"/>
              <a:t>activities’</a:t>
            </a:r>
          </a:p>
          <a:p>
            <a:r>
              <a:rPr lang="en-GB" dirty="0" smtClean="0"/>
              <a:t>Flexible standard</a:t>
            </a:r>
            <a:r>
              <a:rPr lang="en-US" dirty="0" smtClean="0"/>
              <a:t>: International law should provide broad guidance NOT offer detailed technical standards</a:t>
            </a:r>
            <a:endParaRPr lang="en-US" dirty="0"/>
          </a:p>
        </p:txBody>
      </p:sp>
    </p:spTree>
    <p:extLst>
      <p:ext uri="{BB962C8B-B14F-4D97-AF65-F5344CB8AC3E}">
        <p14:creationId xmlns:p14="http://schemas.microsoft.com/office/powerpoint/2010/main" val="731562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p:txBody>
          <a:bodyPr>
            <a:normAutofit lnSpcReduction="10000"/>
          </a:bodyPr>
          <a:lstStyle/>
          <a:p>
            <a:pPr lvl="0"/>
            <a:r>
              <a:rPr lang="en-GB" dirty="0"/>
              <a:t>Due diligence refers to the nature of a concrete obligation</a:t>
            </a:r>
            <a:endParaRPr lang="en-US" dirty="0"/>
          </a:p>
          <a:p>
            <a:pPr lvl="0"/>
            <a:r>
              <a:rPr lang="en-GB" dirty="0"/>
              <a:t>In this case the relevant obligation is that of preventing environmental harm from activities relating to energy at sea</a:t>
            </a:r>
            <a:endParaRPr lang="en-US" dirty="0"/>
          </a:p>
          <a:p>
            <a:pPr lvl="0"/>
            <a:r>
              <a:rPr lang="en-GB" dirty="0"/>
              <a:t>This obligation is an obligation of conduct and not of result (a distinction that despite being left out the ILC articles on state responsibility is highly relevant in this case).</a:t>
            </a:r>
            <a:endParaRPr lang="en-US" dirty="0"/>
          </a:p>
          <a:p>
            <a:endParaRPr lang="en-US" dirty="0"/>
          </a:p>
        </p:txBody>
      </p:sp>
    </p:spTree>
    <p:extLst>
      <p:ext uri="{BB962C8B-B14F-4D97-AF65-F5344CB8AC3E}">
        <p14:creationId xmlns:p14="http://schemas.microsoft.com/office/powerpoint/2010/main" val="3546223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US" dirty="0" smtClean="0"/>
              <a:t>Area of application</a:t>
            </a:r>
            <a:endParaRPr lang="en-US" dirty="0"/>
          </a:p>
        </p:txBody>
      </p:sp>
      <p:sp>
        <p:nvSpPr>
          <p:cNvPr id="3" name="Content Placeholder 2"/>
          <p:cNvSpPr>
            <a:spLocks noGrp="1"/>
          </p:cNvSpPr>
          <p:nvPr>
            <p:ph idx="1"/>
          </p:nvPr>
        </p:nvSpPr>
        <p:spPr/>
        <p:txBody>
          <a:bodyPr/>
          <a:lstStyle/>
          <a:p>
            <a:pPr lvl="0"/>
            <a:r>
              <a:rPr lang="en-US" dirty="0"/>
              <a:t>The due diligence obligation to protect (in this case the marine) environment extends to all aspects of planning, installing/constructing, transport/transfer, and decommissioning/abandonment of energy projects.</a:t>
            </a:r>
          </a:p>
          <a:p>
            <a:endParaRPr lang="en-US" dirty="0"/>
          </a:p>
        </p:txBody>
      </p:sp>
    </p:spTree>
    <p:extLst>
      <p:ext uri="{BB962C8B-B14F-4D97-AF65-F5344CB8AC3E}">
        <p14:creationId xmlns:p14="http://schemas.microsoft.com/office/powerpoint/2010/main" val="4094830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The Content of the (due diligence) Obligation to Prevent Environmental Harm</a:t>
            </a:r>
            <a:endParaRPr lang="en-US" sz="3600" dirty="0"/>
          </a:p>
        </p:txBody>
      </p:sp>
      <p:sp>
        <p:nvSpPr>
          <p:cNvPr id="3" name="Content Placeholder 2"/>
          <p:cNvSpPr>
            <a:spLocks noGrp="1"/>
          </p:cNvSpPr>
          <p:nvPr>
            <p:ph idx="1"/>
          </p:nvPr>
        </p:nvSpPr>
        <p:spPr/>
        <p:txBody>
          <a:bodyPr/>
          <a:lstStyle/>
          <a:p>
            <a:pPr lvl="0"/>
            <a:r>
              <a:rPr lang="en-GB" dirty="0"/>
              <a:t>Environmental treaties (Espoo, the Convention on emergency preparedness and response among others), court decisions as well as the work of the International Law Commission and broad soft law instruments (Stockholm, Rio etc.) provide the basis for the general rule of prevention of environmental harm.</a:t>
            </a:r>
            <a:endParaRPr lang="en-US" dirty="0"/>
          </a:p>
          <a:p>
            <a:endParaRPr lang="en-US" dirty="0"/>
          </a:p>
        </p:txBody>
      </p:sp>
    </p:spTree>
    <p:extLst>
      <p:ext uri="{BB962C8B-B14F-4D97-AF65-F5344CB8AC3E}">
        <p14:creationId xmlns:p14="http://schemas.microsoft.com/office/powerpoint/2010/main" val="512301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 of the Sea Convention</a:t>
            </a:r>
            <a:endParaRPr lang="en-US" dirty="0"/>
          </a:p>
        </p:txBody>
      </p:sp>
      <p:sp>
        <p:nvSpPr>
          <p:cNvPr id="3" name="Content Placeholder 2"/>
          <p:cNvSpPr>
            <a:spLocks noGrp="1"/>
          </p:cNvSpPr>
          <p:nvPr>
            <p:ph idx="1"/>
          </p:nvPr>
        </p:nvSpPr>
        <p:spPr/>
        <p:txBody>
          <a:bodyPr>
            <a:normAutofit fontScale="92500" lnSpcReduction="20000"/>
          </a:bodyPr>
          <a:lstStyle/>
          <a:p>
            <a:r>
              <a:rPr lang="en-GB" b="1" dirty="0"/>
              <a:t>LOSC</a:t>
            </a:r>
            <a:r>
              <a:rPr lang="en-GB" dirty="0"/>
              <a:t>: General rule: </a:t>
            </a:r>
            <a:r>
              <a:rPr lang="en-GB" b="1" dirty="0"/>
              <a:t>Article 194</a:t>
            </a:r>
            <a:r>
              <a:rPr lang="en-GB" dirty="0"/>
              <a:t> States shall take measures to ensure that their activities do not cause damage to other states or to areas beyond areas where they exercise sovereign rights.</a:t>
            </a:r>
            <a:endParaRPr lang="en-US" dirty="0"/>
          </a:p>
          <a:p>
            <a:pPr marL="0" indent="0">
              <a:buNone/>
            </a:pPr>
            <a:r>
              <a:rPr lang="en-GB" dirty="0"/>
              <a:t> </a:t>
            </a:r>
            <a:endParaRPr lang="en-US" dirty="0"/>
          </a:p>
          <a:p>
            <a:r>
              <a:rPr lang="en-GB" dirty="0"/>
              <a:t>Despite the language here (to ensure) this is a clear obligation of conduct. It is evident from the language in the whole part that urges states to adopt measures to prevent pollution, to conform with international standards (generally accepted etc.).</a:t>
            </a:r>
            <a:endParaRPr lang="en-US" dirty="0"/>
          </a:p>
          <a:p>
            <a:endParaRPr lang="en-US" dirty="0"/>
          </a:p>
        </p:txBody>
      </p:sp>
    </p:spTree>
    <p:extLst>
      <p:ext uri="{BB962C8B-B14F-4D97-AF65-F5344CB8AC3E}">
        <p14:creationId xmlns:p14="http://schemas.microsoft.com/office/powerpoint/2010/main" val="2042539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 of the Sea Convention</a:t>
            </a:r>
            <a:endParaRPr lang="en-US" dirty="0"/>
          </a:p>
        </p:txBody>
      </p:sp>
      <p:sp>
        <p:nvSpPr>
          <p:cNvPr id="3" name="Content Placeholder 2"/>
          <p:cNvSpPr>
            <a:spLocks noGrp="1"/>
          </p:cNvSpPr>
          <p:nvPr>
            <p:ph idx="1"/>
          </p:nvPr>
        </p:nvSpPr>
        <p:spPr/>
        <p:txBody>
          <a:bodyPr>
            <a:normAutofit fontScale="92500"/>
          </a:bodyPr>
          <a:lstStyle/>
          <a:p>
            <a:r>
              <a:rPr lang="en-GB" b="1" dirty="0"/>
              <a:t>Article 208</a:t>
            </a:r>
            <a:r>
              <a:rPr lang="en-GB" dirty="0"/>
              <a:t> : Coastal states must adopt measures to prevent, reduce and control pollution of the marine environment pursuant to </a:t>
            </a:r>
            <a:r>
              <a:rPr lang="en-GB" b="1" dirty="0"/>
              <a:t>articles 60 and 80</a:t>
            </a:r>
            <a:r>
              <a:rPr lang="en-GB" dirty="0"/>
              <a:t> .</a:t>
            </a:r>
            <a:endParaRPr lang="en-US" dirty="0"/>
          </a:p>
          <a:p>
            <a:r>
              <a:rPr lang="en-GB" b="1" dirty="0"/>
              <a:t>Article 60</a:t>
            </a:r>
            <a:r>
              <a:rPr lang="en-GB" dirty="0"/>
              <a:t> in combination with </a:t>
            </a:r>
            <a:r>
              <a:rPr lang="en-GB" b="1" dirty="0"/>
              <a:t>a</a:t>
            </a:r>
            <a:r>
              <a:rPr lang="en-GB" b="1" dirty="0" smtClean="0"/>
              <a:t>rticle </a:t>
            </a:r>
            <a:r>
              <a:rPr lang="en-GB" b="1" dirty="0"/>
              <a:t>80 </a:t>
            </a:r>
            <a:r>
              <a:rPr lang="en-GB" dirty="0"/>
              <a:t>EEZ and Continental shelf.</a:t>
            </a:r>
            <a:endParaRPr lang="en-US" dirty="0"/>
          </a:p>
          <a:p>
            <a:r>
              <a:rPr lang="en-GB" b="1" dirty="0" smtClean="0"/>
              <a:t>Article 60</a:t>
            </a:r>
            <a:r>
              <a:rPr lang="en-GB" dirty="0"/>
              <a:t>: Coastal state has the right to construct installations and under </a:t>
            </a:r>
            <a:r>
              <a:rPr lang="en-GB" b="1" dirty="0"/>
              <a:t>article 56 </a:t>
            </a:r>
            <a:r>
              <a:rPr lang="en-GB" dirty="0"/>
              <a:t>has jurisdiction over the protection of the marine environment. </a:t>
            </a:r>
            <a:endParaRPr lang="en-US" dirty="0"/>
          </a:p>
          <a:p>
            <a:endParaRPr lang="en-US" dirty="0"/>
          </a:p>
        </p:txBody>
      </p:sp>
    </p:spTree>
    <p:extLst>
      <p:ext uri="{BB962C8B-B14F-4D97-AF65-F5344CB8AC3E}">
        <p14:creationId xmlns:p14="http://schemas.microsoft.com/office/powerpoint/2010/main" val="2075442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Environmental Impact Assessment under LOSC</a:t>
            </a:r>
            <a:endParaRPr lang="en-US" dirty="0"/>
          </a:p>
        </p:txBody>
      </p:sp>
      <p:sp>
        <p:nvSpPr>
          <p:cNvPr id="3" name="Content Placeholder 2"/>
          <p:cNvSpPr>
            <a:spLocks noGrp="1"/>
          </p:cNvSpPr>
          <p:nvPr>
            <p:ph idx="1"/>
          </p:nvPr>
        </p:nvSpPr>
        <p:spPr/>
        <p:txBody>
          <a:bodyPr>
            <a:normAutofit fontScale="92500"/>
          </a:bodyPr>
          <a:lstStyle/>
          <a:p>
            <a:r>
              <a:rPr lang="en-GB" b="1" dirty="0"/>
              <a:t>EIA: Article 206</a:t>
            </a:r>
            <a:r>
              <a:rPr lang="en-GB" dirty="0"/>
              <a:t>: Substantial pollution criterion: probably oil platforms and pipelines fall under that criterion but still is out of tune with the general rules regulating marine pollution prevention</a:t>
            </a:r>
            <a:endParaRPr lang="en-US" dirty="0"/>
          </a:p>
          <a:p>
            <a:pPr marL="0" indent="0">
              <a:buNone/>
            </a:pPr>
            <a:r>
              <a:rPr lang="en-GB" dirty="0"/>
              <a:t> </a:t>
            </a:r>
            <a:endParaRPr lang="en-US" dirty="0"/>
          </a:p>
          <a:p>
            <a:r>
              <a:rPr lang="en-GB" dirty="0"/>
              <a:t>Case law corroborates these findings: MOX plant for example dealt extensively with the obligation to prevent pollution (EIA under OSPAR)</a:t>
            </a:r>
            <a:r>
              <a:rPr lang="en-US" dirty="0"/>
              <a:t> </a:t>
            </a:r>
          </a:p>
        </p:txBody>
      </p:sp>
    </p:spTree>
    <p:extLst>
      <p:ext uri="{BB962C8B-B14F-4D97-AF65-F5344CB8AC3E}">
        <p14:creationId xmlns:p14="http://schemas.microsoft.com/office/powerpoint/2010/main" val="2625766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Guidelines under LOSC</a:t>
            </a:r>
            <a:endParaRPr lang="en-US" dirty="0"/>
          </a:p>
        </p:txBody>
      </p:sp>
      <p:sp>
        <p:nvSpPr>
          <p:cNvPr id="3" name="Content Placeholder 2"/>
          <p:cNvSpPr>
            <a:spLocks noGrp="1"/>
          </p:cNvSpPr>
          <p:nvPr>
            <p:ph idx="1"/>
          </p:nvPr>
        </p:nvSpPr>
        <p:spPr/>
        <p:txBody>
          <a:bodyPr>
            <a:normAutofit fontScale="70000" lnSpcReduction="20000"/>
          </a:bodyPr>
          <a:lstStyle/>
          <a:p>
            <a:r>
              <a:rPr lang="en-GB" dirty="0"/>
              <a:t>A question remains as to whether guidelines of international organizations (e.g. IMOs Code for the construction and equipment of mobile offshore drilling) are binding through art.211 of the LOSC.</a:t>
            </a:r>
            <a:endParaRPr lang="en-US" dirty="0"/>
          </a:p>
          <a:p>
            <a:pPr marL="0" indent="0">
              <a:buNone/>
            </a:pPr>
            <a:endParaRPr lang="en-US" dirty="0"/>
          </a:p>
          <a:p>
            <a:r>
              <a:rPr lang="en-GB" dirty="0"/>
              <a:t>A part of the literature maintains that IMO guidelines become binding through art.211. Probably not. The language of the article is permissive and hortatory (may give effect). It is unlikely that these guidelines and standards can be considered as binding. </a:t>
            </a:r>
            <a:endParaRPr lang="en-US" dirty="0"/>
          </a:p>
          <a:p>
            <a:pPr marL="0" indent="0">
              <a:buNone/>
            </a:pPr>
            <a:r>
              <a:rPr lang="en-GB" dirty="0"/>
              <a:t> </a:t>
            </a:r>
            <a:endParaRPr lang="en-US" dirty="0"/>
          </a:p>
          <a:p>
            <a:r>
              <a:rPr lang="en-GB" dirty="0"/>
              <a:t>Nonetheless they are important because they are useful in informing the general obligation of prevention under the LOSC. Also, the LOSC refers to the obligation of states to use the best practicable means.</a:t>
            </a:r>
            <a:endParaRPr lang="en-US" dirty="0"/>
          </a:p>
          <a:p>
            <a:endParaRPr lang="en-US" dirty="0"/>
          </a:p>
        </p:txBody>
      </p:sp>
    </p:spTree>
    <p:extLst>
      <p:ext uri="{BB962C8B-B14F-4D97-AF65-F5344CB8AC3E}">
        <p14:creationId xmlns:p14="http://schemas.microsoft.com/office/powerpoint/2010/main" val="1835116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International Environmental Law</a:t>
            </a:r>
            <a:endParaRPr lang="en-US" dirty="0"/>
          </a:p>
        </p:txBody>
      </p:sp>
      <p:sp>
        <p:nvSpPr>
          <p:cNvPr id="3" name="Content Placeholder 2"/>
          <p:cNvSpPr>
            <a:spLocks noGrp="1"/>
          </p:cNvSpPr>
          <p:nvPr>
            <p:ph idx="1"/>
          </p:nvPr>
        </p:nvSpPr>
        <p:spPr/>
        <p:txBody>
          <a:bodyPr>
            <a:normAutofit fontScale="92500" lnSpcReduction="20000"/>
          </a:bodyPr>
          <a:lstStyle/>
          <a:p>
            <a:r>
              <a:rPr lang="en-GB" dirty="0"/>
              <a:t>Virtually all of the prevention obligations therein have found their way into numerous environmental agreements and most of them consequently into customary international law.</a:t>
            </a:r>
            <a:endParaRPr lang="en-US" dirty="0"/>
          </a:p>
          <a:p>
            <a:pPr marL="0" indent="0">
              <a:buNone/>
            </a:pPr>
            <a:endParaRPr lang="en-US" dirty="0"/>
          </a:p>
          <a:p>
            <a:r>
              <a:rPr lang="en-GB" dirty="0"/>
              <a:t>The general obligation to prevent pollution is a customary obligation</a:t>
            </a:r>
            <a:endParaRPr lang="en-US" dirty="0"/>
          </a:p>
          <a:p>
            <a:pPr marL="0" indent="0">
              <a:buNone/>
            </a:pPr>
            <a:endParaRPr lang="en-US" dirty="0"/>
          </a:p>
          <a:p>
            <a:r>
              <a:rPr lang="en-GB" dirty="0"/>
              <a:t>Its constituent elements: inform, EIA, negotiate/consult, notify</a:t>
            </a:r>
            <a:endParaRPr lang="en-US" dirty="0"/>
          </a:p>
          <a:p>
            <a:endParaRPr lang="en-US" dirty="0"/>
          </a:p>
        </p:txBody>
      </p:sp>
    </p:spTree>
    <p:extLst>
      <p:ext uri="{BB962C8B-B14F-4D97-AF65-F5344CB8AC3E}">
        <p14:creationId xmlns:p14="http://schemas.microsoft.com/office/powerpoint/2010/main" val="390937018"/>
      </p:ext>
    </p:extLst>
  </p:cSld>
  <p:clrMapOvr>
    <a:masterClrMapping/>
  </p:clrMapOvr>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18</TotalTime>
  <Words>700</Words>
  <Application>Microsoft Macintosh PowerPoint</Application>
  <PresentationFormat>On-screen Show (4:3)</PresentationFormat>
  <Paragraphs>55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 Black </vt:lpstr>
      <vt:lpstr>Due Diligence as a Principle of Energy Law</vt:lpstr>
      <vt:lpstr>Terminology</vt:lpstr>
      <vt:lpstr>Area of application</vt:lpstr>
      <vt:lpstr>The Content of the (due diligence) Obligation to Prevent Environmental Harm</vt:lpstr>
      <vt:lpstr>Law of the Sea Convention</vt:lpstr>
      <vt:lpstr>Law of the Sea Convention</vt:lpstr>
      <vt:lpstr>Environmental Impact Assessment under LOSC</vt:lpstr>
      <vt:lpstr>Guidelines under LOSC</vt:lpstr>
      <vt:lpstr>General International Environmental Law</vt:lpstr>
      <vt:lpstr>EIA</vt:lpstr>
      <vt:lpstr>EIA under Espoo</vt:lpstr>
      <vt:lpstr>Should International Law Go Further?</vt:lpstr>
      <vt:lpstr>Due Diligence as  a Flexible Standard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Due Diligence as a Principle of Energy Law</dc:title>
  <dc:creator>Ilias Plakokefalos</dc:creator>
  <cp:lastModifiedBy>Ilias Plakokefalos</cp:lastModifiedBy>
  <cp:revision>9</cp:revision>
  <dcterms:created xsi:type="dcterms:W3CDTF">2015-10-30T09:39:09Z</dcterms:created>
  <dcterms:modified xsi:type="dcterms:W3CDTF">2015-10-30T09:57:26Z</dcterms:modified>
</cp:coreProperties>
</file>