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76" r:id="rId15"/>
    <p:sldId id="265" r:id="rId16"/>
    <p:sldId id="266" r:id="rId17"/>
    <p:sldId id="273" r:id="rId18"/>
    <p:sldId id="274" r:id="rId19"/>
    <p:sldId id="275" r:id="rId20"/>
    <p:sldId id="269" r:id="rId21"/>
    <p:sldId id="270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52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70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2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8634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390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388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780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782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682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06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092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10E83-68E4-48D1-9306-5128EC16309B}" type="datetimeFigureOut">
              <a:rPr lang="en-GB" smtClean="0"/>
              <a:t>20/10/2015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84676-CEC9-4E7A-B9EB-5A61FB065D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647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 smtClean="0"/>
              <a:t>Investment Arbitration </a:t>
            </a:r>
            <a:br>
              <a:rPr lang="nl-BE" b="1" dirty="0" smtClean="0"/>
            </a:br>
            <a:r>
              <a:rPr lang="nl-BE" b="1" dirty="0" smtClean="0"/>
              <a:t>in the Energy Sector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/>
              <a:t>Nicolas Angelet</a:t>
            </a:r>
          </a:p>
          <a:p>
            <a:r>
              <a:rPr lang="nl-BE" dirty="0" err="1" smtClean="0"/>
              <a:t>Université</a:t>
            </a:r>
            <a:r>
              <a:rPr lang="nl-BE" dirty="0" smtClean="0"/>
              <a:t> Libre de Bruxelles (ULB)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3396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BE" b="1" dirty="0"/>
              <a:t>Fair &amp; </a:t>
            </a:r>
            <a:r>
              <a:rPr lang="nl-BE" b="1" dirty="0" err="1"/>
              <a:t>Equitable</a:t>
            </a:r>
            <a:r>
              <a:rPr lang="nl-BE" b="1" dirty="0"/>
              <a:t> Treatment</a:t>
            </a:r>
          </a:p>
          <a:p>
            <a:endParaRPr lang="nl-BE" dirty="0" smtClean="0"/>
          </a:p>
          <a:p>
            <a:r>
              <a:rPr lang="nl-BE" dirty="0" err="1" smtClean="0"/>
              <a:t>Protection</a:t>
            </a:r>
            <a:r>
              <a:rPr lang="nl-BE" dirty="0" smtClean="0"/>
              <a:t> </a:t>
            </a:r>
            <a:r>
              <a:rPr lang="nl-BE" dirty="0" err="1"/>
              <a:t>against</a:t>
            </a:r>
            <a:r>
              <a:rPr lang="nl-BE" dirty="0"/>
              <a:t> </a:t>
            </a:r>
            <a:r>
              <a:rPr lang="nl-BE" dirty="0" err="1"/>
              <a:t>lack</a:t>
            </a:r>
            <a:r>
              <a:rPr lang="nl-BE" dirty="0"/>
              <a:t> of </a:t>
            </a:r>
            <a:r>
              <a:rPr lang="nl-BE" dirty="0" err="1"/>
              <a:t>transparency</a:t>
            </a:r>
            <a:r>
              <a:rPr lang="nl-BE" dirty="0"/>
              <a:t>, </a:t>
            </a:r>
            <a:r>
              <a:rPr lang="nl-BE" dirty="0" err="1"/>
              <a:t>incoherence</a:t>
            </a:r>
            <a:r>
              <a:rPr lang="nl-BE" dirty="0"/>
              <a:t> </a:t>
            </a:r>
            <a:r>
              <a:rPr lang="nl-BE" dirty="0" err="1"/>
              <a:t>and</a:t>
            </a:r>
            <a:r>
              <a:rPr lang="nl-BE" dirty="0"/>
              <a:t> roller-coaster </a:t>
            </a:r>
            <a:r>
              <a:rPr lang="nl-BE" dirty="0" err="1"/>
              <a:t>amendments</a:t>
            </a:r>
            <a:r>
              <a:rPr lang="nl-BE" dirty="0"/>
              <a:t> in the </a:t>
            </a:r>
            <a:r>
              <a:rPr lang="nl-BE" dirty="0" err="1"/>
              <a:t>law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r>
              <a:rPr lang="nl-BE" dirty="0" err="1"/>
              <a:t>Protection</a:t>
            </a:r>
            <a:r>
              <a:rPr lang="nl-BE" dirty="0"/>
              <a:t> of </a:t>
            </a:r>
            <a:r>
              <a:rPr lang="nl-BE" dirty="0" err="1"/>
              <a:t>legitimate</a:t>
            </a:r>
            <a:r>
              <a:rPr lang="nl-BE" dirty="0"/>
              <a:t> </a:t>
            </a:r>
            <a:r>
              <a:rPr lang="nl-BE" dirty="0" err="1"/>
              <a:t>expectations</a:t>
            </a:r>
            <a:endParaRPr lang="nl-BE" dirty="0"/>
          </a:p>
          <a:p>
            <a:pPr marL="0" indent="0">
              <a:buNone/>
            </a:pPr>
            <a:endParaRPr lang="nl-BE" dirty="0"/>
          </a:p>
          <a:p>
            <a:r>
              <a:rPr lang="nl-BE" dirty="0"/>
              <a:t>No </a:t>
            </a:r>
            <a:r>
              <a:rPr lang="nl-BE" dirty="0" err="1"/>
              <a:t>guarantee</a:t>
            </a:r>
            <a:r>
              <a:rPr lang="nl-BE" dirty="0"/>
              <a:t> of absolute </a:t>
            </a:r>
            <a:r>
              <a:rPr lang="nl-BE" dirty="0" err="1"/>
              <a:t>legal</a:t>
            </a:r>
            <a:r>
              <a:rPr lang="nl-BE" dirty="0"/>
              <a:t> </a:t>
            </a:r>
            <a:r>
              <a:rPr lang="nl-BE" dirty="0" err="1"/>
              <a:t>stability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5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Challenges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b="1" dirty="0" smtClean="0"/>
              <a:t>Fair &amp; </a:t>
            </a:r>
            <a:r>
              <a:rPr lang="nl-BE" b="1" dirty="0" err="1" smtClean="0"/>
              <a:t>Equitable</a:t>
            </a:r>
            <a:r>
              <a:rPr lang="nl-BE" b="1" dirty="0" smtClean="0"/>
              <a:t> Treatment</a:t>
            </a:r>
          </a:p>
          <a:p>
            <a:pPr marL="0" indent="0">
              <a:buNone/>
            </a:pPr>
            <a:r>
              <a:rPr lang="nl-BE" b="1" dirty="0" err="1" smtClean="0"/>
              <a:t>Renewable</a:t>
            </a:r>
            <a:r>
              <a:rPr lang="nl-BE" b="1" dirty="0" smtClean="0"/>
              <a:t> Energy</a:t>
            </a:r>
          </a:p>
          <a:p>
            <a:pPr marL="0" indent="0">
              <a:buNone/>
            </a:pPr>
            <a:r>
              <a:rPr lang="nl-BE" dirty="0" smtClean="0"/>
              <a:t> </a:t>
            </a:r>
          </a:p>
          <a:p>
            <a:r>
              <a:rPr lang="nl-BE" dirty="0" smtClean="0"/>
              <a:t>Public interest </a:t>
            </a:r>
            <a:r>
              <a:rPr lang="nl-BE" dirty="0" err="1" smtClean="0"/>
              <a:t>may</a:t>
            </a:r>
            <a:r>
              <a:rPr lang="nl-BE" dirty="0" smtClean="0"/>
              <a:t> </a:t>
            </a:r>
            <a:r>
              <a:rPr lang="nl-BE" dirty="0" err="1" smtClean="0"/>
              <a:t>require</a:t>
            </a:r>
            <a:r>
              <a:rPr lang="nl-BE" dirty="0" smtClean="0"/>
              <a:t> more </a:t>
            </a:r>
            <a:r>
              <a:rPr lang="nl-BE" dirty="0" err="1" smtClean="0"/>
              <a:t>regulatory</a:t>
            </a:r>
            <a:r>
              <a:rPr lang="nl-BE" dirty="0" smtClean="0"/>
              <a:t> changes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Apex : </a:t>
            </a:r>
            <a:r>
              <a:rPr lang="nl-BE" dirty="0" err="1" smtClean="0"/>
              <a:t>investors</a:t>
            </a:r>
            <a:r>
              <a:rPr lang="nl-BE" dirty="0" smtClean="0"/>
              <a:t> </a:t>
            </a:r>
            <a:r>
              <a:rPr lang="nl-BE" dirty="0" err="1" smtClean="0"/>
              <a:t>need</a:t>
            </a:r>
            <a:r>
              <a:rPr lang="nl-BE" dirty="0" smtClean="0"/>
              <a:t> more </a:t>
            </a:r>
            <a:r>
              <a:rPr lang="nl-BE" dirty="0" err="1" smtClean="0"/>
              <a:t>stability</a:t>
            </a:r>
            <a:r>
              <a:rPr lang="nl-BE" dirty="0" smtClean="0"/>
              <a:t> </a:t>
            </a:r>
          </a:p>
          <a:p>
            <a:endParaRPr lang="nl-BE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209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Challenges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BE" b="1" dirty="0" smtClean="0"/>
              <a:t>Fair &amp; </a:t>
            </a:r>
            <a:r>
              <a:rPr lang="nl-BE" b="1" dirty="0" err="1" smtClean="0"/>
              <a:t>Equitable</a:t>
            </a:r>
            <a:r>
              <a:rPr lang="nl-BE" b="1" dirty="0" smtClean="0"/>
              <a:t> Treatment</a:t>
            </a:r>
          </a:p>
          <a:p>
            <a:pPr marL="0" indent="0">
              <a:buNone/>
            </a:pPr>
            <a:r>
              <a:rPr lang="nl-BE" b="1" dirty="0" err="1" smtClean="0"/>
              <a:t>Renewable</a:t>
            </a:r>
            <a:r>
              <a:rPr lang="nl-BE" b="1" dirty="0" smtClean="0"/>
              <a:t> Energy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err="1" smtClean="0"/>
              <a:t>Sophisticate</a:t>
            </a:r>
            <a:r>
              <a:rPr lang="nl-BE" dirty="0" smtClean="0"/>
              <a:t> the FET standard 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5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nl-BE" sz="7000" b="1" dirty="0"/>
              <a:t>Fair &amp; </a:t>
            </a:r>
            <a:r>
              <a:rPr lang="nl-BE" sz="7000" b="1" dirty="0" err="1"/>
              <a:t>Equitable</a:t>
            </a:r>
            <a:r>
              <a:rPr lang="nl-BE" sz="7000" b="1" dirty="0"/>
              <a:t> </a:t>
            </a:r>
            <a:r>
              <a:rPr lang="nl-BE" sz="7000" b="1" dirty="0" smtClean="0"/>
              <a:t>Treatment : CETA </a:t>
            </a:r>
            <a:r>
              <a:rPr lang="nl-BE" sz="7000" b="1" dirty="0" err="1" smtClean="0"/>
              <a:t>and</a:t>
            </a:r>
            <a:r>
              <a:rPr lang="nl-BE" sz="7000" b="1" dirty="0" smtClean="0"/>
              <a:t> TTIP </a:t>
            </a:r>
            <a:endParaRPr lang="nl-BE" sz="7000" b="1" dirty="0"/>
          </a:p>
          <a:p>
            <a:pPr marL="0" indent="0">
              <a:buNone/>
            </a:pPr>
            <a:endParaRPr lang="nl-BE" sz="5000" dirty="0"/>
          </a:p>
          <a:p>
            <a:pPr marL="0" indent="0">
              <a:buNone/>
            </a:pPr>
            <a:r>
              <a:rPr lang="nl-BE" sz="5000" dirty="0" smtClean="0"/>
              <a:t>TTIP, EC Draft, </a:t>
            </a:r>
            <a:r>
              <a:rPr lang="nl-BE" sz="5000" dirty="0" err="1" smtClean="0"/>
              <a:t>Article</a:t>
            </a:r>
            <a:r>
              <a:rPr lang="nl-BE" sz="5000" dirty="0" smtClean="0"/>
              <a:t> 2</a:t>
            </a:r>
          </a:p>
          <a:p>
            <a:endParaRPr lang="en-GB" sz="5000" dirty="0" smtClean="0"/>
          </a:p>
          <a:p>
            <a:r>
              <a:rPr lang="en-GB" sz="5000" dirty="0" smtClean="0"/>
              <a:t>right  </a:t>
            </a:r>
            <a:r>
              <a:rPr lang="en-GB" sz="5000" dirty="0"/>
              <a:t>to regulate </a:t>
            </a:r>
            <a:r>
              <a:rPr lang="en-GB" sz="5000" dirty="0" smtClean="0"/>
              <a:t>through </a:t>
            </a:r>
            <a:r>
              <a:rPr lang="en-GB" sz="5000" dirty="0"/>
              <a:t>measures </a:t>
            </a:r>
            <a:r>
              <a:rPr lang="en-GB" sz="5000" i="1" dirty="0"/>
              <a:t>necessary</a:t>
            </a:r>
            <a:r>
              <a:rPr lang="en-GB" sz="5000" dirty="0"/>
              <a:t> to achieve legitimate policy objectives, such as the protection of </a:t>
            </a:r>
            <a:r>
              <a:rPr lang="en-GB" sz="5000" dirty="0" smtClean="0"/>
              <a:t>public health, environment, </a:t>
            </a:r>
            <a:r>
              <a:rPr lang="en-GB" sz="5000" dirty="0"/>
              <a:t>social or consumer </a:t>
            </a:r>
            <a:r>
              <a:rPr lang="en-GB" sz="5000" dirty="0" smtClean="0"/>
              <a:t>protection</a:t>
            </a:r>
            <a:endParaRPr lang="en-GB" sz="5000" dirty="0"/>
          </a:p>
          <a:p>
            <a:pPr marL="0" indent="0">
              <a:buNone/>
            </a:pPr>
            <a:r>
              <a:rPr lang="en-GB" sz="5000" dirty="0"/>
              <a:t> </a:t>
            </a:r>
          </a:p>
          <a:p>
            <a:r>
              <a:rPr lang="en-GB" sz="5000" dirty="0"/>
              <a:t>n</a:t>
            </a:r>
            <a:r>
              <a:rPr lang="en-GB" sz="5000" dirty="0" smtClean="0"/>
              <a:t>o protection against regulatory changes affecting profits</a:t>
            </a:r>
            <a:endParaRPr lang="en-GB" sz="5000" dirty="0"/>
          </a:p>
          <a:p>
            <a:pPr marL="0" indent="0">
              <a:buNone/>
            </a:pPr>
            <a:r>
              <a:rPr lang="en-GB" sz="5000" dirty="0"/>
              <a:t> </a:t>
            </a:r>
          </a:p>
          <a:p>
            <a:r>
              <a:rPr lang="en-GB" sz="5000" dirty="0" smtClean="0"/>
              <a:t>Absent a specific </a:t>
            </a:r>
            <a:r>
              <a:rPr lang="en-GB" sz="5000" dirty="0"/>
              <a:t>commitment under law or </a:t>
            </a:r>
            <a:r>
              <a:rPr lang="en-GB" sz="5000" dirty="0" smtClean="0"/>
              <a:t>contract, subsidies may be withdrawn</a:t>
            </a:r>
            <a:endParaRPr lang="en-GB" sz="5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07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BE" b="1" dirty="0"/>
              <a:t>Fair &amp; </a:t>
            </a:r>
            <a:r>
              <a:rPr lang="nl-BE" b="1" dirty="0" err="1"/>
              <a:t>Equitable</a:t>
            </a:r>
            <a:r>
              <a:rPr lang="nl-BE" b="1" dirty="0"/>
              <a:t> Treatment</a:t>
            </a:r>
          </a:p>
          <a:p>
            <a:pPr marL="0" indent="0">
              <a:buNone/>
            </a:pPr>
            <a:endParaRPr lang="nl-BE" b="1" dirty="0" smtClean="0"/>
          </a:p>
          <a:p>
            <a:pPr marL="0" indent="0">
              <a:buNone/>
            </a:pPr>
            <a:r>
              <a:rPr lang="nl-BE" b="1" dirty="0" smtClean="0"/>
              <a:t>“</a:t>
            </a:r>
            <a:r>
              <a:rPr lang="nl-BE" b="1" dirty="0" err="1" smtClean="0"/>
              <a:t>Necessary</a:t>
            </a:r>
            <a:r>
              <a:rPr lang="nl-BE" b="1" dirty="0" smtClean="0"/>
              <a:t>” : </a:t>
            </a:r>
            <a:r>
              <a:rPr lang="en-GB" b="1" dirty="0" smtClean="0"/>
              <a:t>WTO AB, </a:t>
            </a:r>
            <a:r>
              <a:rPr lang="en-GB" b="1" i="1" dirty="0"/>
              <a:t>Korea </a:t>
            </a:r>
            <a:r>
              <a:rPr lang="en-GB" b="1" i="1" dirty="0" smtClean="0"/>
              <a:t>– fresh </a:t>
            </a:r>
            <a:r>
              <a:rPr lang="en-GB" b="1" i="1" dirty="0"/>
              <a:t>chilled and frozen beef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smtClean="0"/>
              <a:t>various meanings : from inevitability to appropriateness etc</a:t>
            </a:r>
            <a:r>
              <a:rPr lang="en-GB" dirty="0"/>
              <a:t>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always </a:t>
            </a:r>
            <a:r>
              <a:rPr lang="en-GB" dirty="0" smtClean="0"/>
              <a:t>a </a:t>
            </a:r>
            <a:r>
              <a:rPr lang="en-GB" dirty="0"/>
              <a:t>balancing test </a:t>
            </a:r>
            <a:r>
              <a:rPr lang="en-GB" dirty="0" smtClean="0"/>
              <a:t>: </a:t>
            </a:r>
          </a:p>
          <a:p>
            <a:endParaRPr lang="en-GB" dirty="0" smtClean="0"/>
          </a:p>
          <a:p>
            <a:pPr lvl="1"/>
            <a:r>
              <a:rPr lang="en-GB" dirty="0" smtClean="0"/>
              <a:t>contribution to </a:t>
            </a:r>
            <a:r>
              <a:rPr lang="en-GB" dirty="0"/>
              <a:t>the realization of the legitimate aim </a:t>
            </a:r>
            <a:r>
              <a:rPr lang="en-GB" dirty="0" smtClean="0"/>
              <a:t>pursued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importance </a:t>
            </a:r>
            <a:r>
              <a:rPr lang="en-GB" dirty="0"/>
              <a:t>of the common interests and values </a:t>
            </a:r>
            <a:r>
              <a:rPr lang="en-GB" dirty="0" smtClean="0"/>
              <a:t>protected</a:t>
            </a:r>
          </a:p>
          <a:p>
            <a:pPr lvl="1"/>
            <a:endParaRPr lang="en-GB" dirty="0" smtClean="0"/>
          </a:p>
          <a:p>
            <a:pPr lvl="1"/>
            <a:r>
              <a:rPr lang="en-GB" dirty="0" smtClean="0"/>
              <a:t>possible </a:t>
            </a:r>
            <a:r>
              <a:rPr lang="en-GB" dirty="0"/>
              <a:t>impact on other interests or principles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29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/>
              <a:t>Challenges</a:t>
            </a:r>
            <a:r>
              <a:rPr lang="nl-BE" dirty="0"/>
              <a:t> </a:t>
            </a:r>
            <a:r>
              <a:rPr lang="nl-BE" dirty="0" err="1"/>
              <a:t>for</a:t>
            </a:r>
            <a:r>
              <a:rPr lang="nl-BE" dirty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“Necessary” as a balancing test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Sovereignist</a:t>
            </a:r>
            <a:r>
              <a:rPr lang="en-US" dirty="0" smtClean="0"/>
              <a:t> and democratic perspective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Sustainable development perspective : Preamble + interpretation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36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Challenges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Investment </a:t>
            </a:r>
            <a:r>
              <a:rPr lang="nl-BE" i="1" dirty="0" smtClean="0"/>
              <a:t>Arbitration</a:t>
            </a:r>
            <a:endParaRPr lang="en-GB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Investor-State Dispute Settlement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Old and Present :  “private” arbitration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Future : 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CETA :  Public international lawyers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TTIP, EC Proposal:  judicial mechanism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 smtClean="0"/>
              <a:t>Challenges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Investment Arbitration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Investor-State Dispute Settlement</a:t>
            </a:r>
          </a:p>
          <a:p>
            <a:pPr marL="0" indent="0">
              <a:buNone/>
            </a:pPr>
            <a:r>
              <a:rPr lang="en-US" b="1" dirty="0" smtClean="0"/>
              <a:t>Renewable energy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echnicality -&gt; arbitration?</a:t>
            </a:r>
          </a:p>
          <a:p>
            <a:endParaRPr lang="en-US" dirty="0" smtClean="0"/>
          </a:p>
          <a:p>
            <a:r>
              <a:rPr lang="en-US" dirty="0" smtClean="0"/>
              <a:t>Public interest and embedment in international </a:t>
            </a:r>
            <a:r>
              <a:rPr lang="en-US" dirty="0"/>
              <a:t>l</a:t>
            </a:r>
            <a:r>
              <a:rPr lang="en-US" dirty="0" smtClean="0"/>
              <a:t>egal order </a:t>
            </a:r>
            <a:r>
              <a:rPr lang="en-US" smtClean="0"/>
              <a:t>-&gt; judiciary?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WTO Model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03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 smtClean="0"/>
          </a:p>
          <a:p>
            <a:pPr marL="0" indent="0" algn="ctr">
              <a:buNone/>
            </a:pPr>
            <a:r>
              <a:rPr lang="nl-BE" sz="4400" dirty="0" err="1" smtClean="0"/>
              <a:t>Thank</a:t>
            </a:r>
            <a:r>
              <a:rPr lang="nl-BE" sz="4400" dirty="0" smtClean="0"/>
              <a:t> </a:t>
            </a:r>
            <a:r>
              <a:rPr lang="nl-BE" sz="4400" dirty="0" err="1" smtClean="0"/>
              <a:t>you</a:t>
            </a:r>
            <a:endParaRPr lang="nl-BE" sz="4400" dirty="0" smtClean="0"/>
          </a:p>
          <a:p>
            <a:pPr marL="0" indent="0" algn="ctr">
              <a:buNone/>
            </a:pPr>
            <a:endParaRPr lang="nl-BE" sz="4400" dirty="0"/>
          </a:p>
          <a:p>
            <a:pPr marL="0" indent="0" algn="ctr">
              <a:buNone/>
            </a:pPr>
            <a:endParaRPr lang="nl-BE" sz="4400" dirty="0" smtClean="0"/>
          </a:p>
          <a:p>
            <a:pPr marL="0" indent="0" algn="r">
              <a:buNone/>
            </a:pPr>
            <a:r>
              <a:rPr lang="nl-BE" sz="4400" dirty="0" smtClean="0"/>
              <a:t>	</a:t>
            </a:r>
            <a:r>
              <a:rPr lang="nl-BE" sz="2000" dirty="0" smtClean="0"/>
              <a:t>n.angelet@liedekerke.com</a:t>
            </a:r>
          </a:p>
          <a:p>
            <a:pPr marL="0" indent="0" algn="r">
              <a:buNone/>
            </a:pPr>
            <a:r>
              <a:rPr lang="nl-BE" sz="2000" dirty="0" smtClean="0"/>
              <a:t>nangelet@ulb.ac.be</a:t>
            </a:r>
          </a:p>
          <a:p>
            <a:pPr marL="0" indent="0" algn="r">
              <a:buNone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3548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 algn="ctr">
              <a:buNone/>
            </a:pPr>
            <a:r>
              <a:rPr lang="en-US" sz="4000" dirty="0" smtClean="0"/>
              <a:t>what does renewable energy mean</a:t>
            </a:r>
          </a:p>
          <a:p>
            <a:pPr marL="0" indent="0" algn="ctr">
              <a:buNone/>
            </a:pPr>
            <a:r>
              <a:rPr lang="en-US" sz="4000" dirty="0" smtClean="0"/>
              <a:t>to investment law and arbitration?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273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Producer – Consumer </a:t>
            </a:r>
            <a:r>
              <a:rPr lang="nl-BE" dirty="0" err="1" smtClean="0"/>
              <a:t>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smtClean="0"/>
              <a:t>Old :  	Producer &gt;&lt; Consumer</a:t>
            </a:r>
          </a:p>
          <a:p>
            <a:pPr marL="0" indent="0">
              <a:buNone/>
            </a:pPr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	</a:t>
            </a:r>
            <a:r>
              <a:rPr lang="en-US" dirty="0" smtClean="0"/>
              <a:t>Investment Law Protects Industrialized 	Oil-Consuming Countries against Oil-	Producing Countries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b="1" dirty="0" smtClean="0"/>
              <a:t>New: 	Producer = Consumer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85866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The Producer – Consumer </a:t>
            </a:r>
            <a:r>
              <a:rPr lang="nl-BE" dirty="0" err="1" smtClean="0"/>
              <a:t>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BE" b="1" dirty="0" smtClean="0"/>
              <a:t>New : Producer = Consumer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nl-BE" dirty="0" err="1" smtClean="0"/>
              <a:t>States</a:t>
            </a:r>
            <a:r>
              <a:rPr lang="nl-BE" dirty="0" smtClean="0"/>
              <a:t> </a:t>
            </a:r>
            <a:r>
              <a:rPr lang="nl-BE" dirty="0" err="1" smtClean="0"/>
              <a:t>regulate</a:t>
            </a:r>
            <a:r>
              <a:rPr lang="nl-BE" dirty="0" smtClean="0"/>
              <a:t> at </a:t>
            </a:r>
            <a:r>
              <a:rPr lang="nl-BE" dirty="0" err="1" smtClean="0"/>
              <a:t>both</a:t>
            </a:r>
            <a:r>
              <a:rPr lang="nl-BE" dirty="0" smtClean="0"/>
              <a:t> </a:t>
            </a:r>
            <a:r>
              <a:rPr lang="nl-BE" dirty="0" err="1" smtClean="0"/>
              <a:t>ends</a:t>
            </a:r>
            <a:r>
              <a:rPr lang="nl-BE" dirty="0" smtClean="0"/>
              <a:t> of the chain:</a:t>
            </a:r>
          </a:p>
          <a:p>
            <a:endParaRPr lang="nl-BE" dirty="0" smtClean="0"/>
          </a:p>
          <a:p>
            <a:r>
              <a:rPr lang="nl-BE" dirty="0" err="1"/>
              <a:t>p</a:t>
            </a:r>
            <a:r>
              <a:rPr lang="nl-BE" dirty="0" err="1" smtClean="0"/>
              <a:t>roduction</a:t>
            </a:r>
            <a:endParaRPr lang="nl-BE" dirty="0" smtClean="0"/>
          </a:p>
          <a:p>
            <a:endParaRPr lang="en-GB" dirty="0" smtClean="0"/>
          </a:p>
          <a:p>
            <a:r>
              <a:rPr lang="en-GB" dirty="0" smtClean="0"/>
              <a:t>consumer </a:t>
            </a:r>
            <a:r>
              <a:rPr lang="en-GB" dirty="0"/>
              <a:t>protection and service of general interest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75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</a:t>
            </a:r>
            <a:r>
              <a:rPr lang="nl-BE" dirty="0" err="1" smtClean="0"/>
              <a:t>Economy</a:t>
            </a:r>
            <a:r>
              <a:rPr lang="nl-BE" dirty="0" smtClean="0"/>
              <a:t> – </a:t>
            </a:r>
            <a:r>
              <a:rPr lang="nl-BE" dirty="0" err="1" smtClean="0"/>
              <a:t>Ecology</a:t>
            </a:r>
            <a:r>
              <a:rPr lang="nl-BE" dirty="0" smtClean="0"/>
              <a:t> </a:t>
            </a:r>
            <a:r>
              <a:rPr lang="nl-BE" dirty="0" err="1" smtClean="0"/>
              <a:t>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Old : 	Energy = </a:t>
            </a:r>
            <a:r>
              <a:rPr lang="nl-BE" dirty="0" err="1" smtClean="0"/>
              <a:t>Economy</a:t>
            </a:r>
            <a:endParaRPr lang="nl-BE" dirty="0" smtClean="0"/>
          </a:p>
          <a:p>
            <a:endParaRPr lang="nl-BE" dirty="0" smtClean="0"/>
          </a:p>
          <a:p>
            <a:endParaRPr lang="nl-BE" dirty="0"/>
          </a:p>
          <a:p>
            <a:r>
              <a:rPr lang="nl-BE" dirty="0" smtClean="0"/>
              <a:t>New :	Energy = </a:t>
            </a:r>
            <a:r>
              <a:rPr lang="nl-BE" dirty="0" err="1" smtClean="0"/>
              <a:t>Ecology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539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</a:t>
            </a:r>
            <a:r>
              <a:rPr lang="nl-BE" dirty="0" err="1" smtClean="0"/>
              <a:t>Economy</a:t>
            </a:r>
            <a:r>
              <a:rPr lang="nl-BE" dirty="0" smtClean="0"/>
              <a:t> – </a:t>
            </a:r>
            <a:r>
              <a:rPr lang="nl-BE" dirty="0" err="1" smtClean="0"/>
              <a:t>Ecology</a:t>
            </a:r>
            <a:r>
              <a:rPr lang="nl-BE" dirty="0" smtClean="0"/>
              <a:t> </a:t>
            </a:r>
            <a:r>
              <a:rPr lang="nl-BE" dirty="0" err="1" smtClean="0"/>
              <a:t>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nl-BE" b="1" dirty="0" smtClean="0"/>
          </a:p>
          <a:p>
            <a:pPr marL="0" indent="0">
              <a:buNone/>
            </a:pPr>
            <a:r>
              <a:rPr lang="nl-BE" b="1" dirty="0" smtClean="0"/>
              <a:t>New : Energy = </a:t>
            </a:r>
            <a:r>
              <a:rPr lang="nl-BE" b="1" dirty="0" err="1" smtClean="0"/>
              <a:t>Ecology</a:t>
            </a:r>
            <a:endParaRPr lang="en-GB" b="1" dirty="0" smtClean="0"/>
          </a:p>
          <a:p>
            <a:pPr marL="0" indent="0">
              <a:buNone/>
            </a:pPr>
            <a:endParaRPr lang="nl-BE" dirty="0"/>
          </a:p>
          <a:p>
            <a:r>
              <a:rPr lang="nl-BE" dirty="0" err="1" smtClean="0"/>
              <a:t>Regulation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subsidisation</a:t>
            </a:r>
            <a:r>
              <a:rPr lang="nl-BE" dirty="0" smtClean="0"/>
              <a:t> </a:t>
            </a:r>
          </a:p>
          <a:p>
            <a:endParaRPr lang="nl-BE" dirty="0"/>
          </a:p>
          <a:p>
            <a:r>
              <a:rPr lang="nl-BE" dirty="0" err="1" smtClean="0"/>
              <a:t>Domestic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international 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Investment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regulation</a:t>
            </a:r>
            <a:r>
              <a:rPr lang="nl-BE" dirty="0" smtClean="0"/>
              <a:t> in the </a:t>
            </a:r>
            <a:r>
              <a:rPr lang="nl-BE" dirty="0" err="1" smtClean="0"/>
              <a:t>global</a:t>
            </a:r>
            <a:r>
              <a:rPr lang="nl-BE" dirty="0" smtClean="0"/>
              <a:t> interest</a:t>
            </a:r>
          </a:p>
          <a:p>
            <a:pPr marL="0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338518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</a:t>
            </a:r>
            <a:r>
              <a:rPr lang="nl-BE" dirty="0" err="1" smtClean="0"/>
              <a:t>Capex</a:t>
            </a:r>
            <a:r>
              <a:rPr lang="nl-BE" dirty="0" smtClean="0"/>
              <a:t> – </a:t>
            </a:r>
            <a:r>
              <a:rPr lang="nl-BE" dirty="0" err="1" smtClean="0"/>
              <a:t>Opex</a:t>
            </a:r>
            <a:r>
              <a:rPr lang="nl-BE" dirty="0" smtClean="0"/>
              <a:t> </a:t>
            </a:r>
            <a:r>
              <a:rPr lang="nl-BE" dirty="0" err="1" smtClean="0"/>
              <a:t>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BE" dirty="0" smtClean="0"/>
          </a:p>
          <a:p>
            <a:r>
              <a:rPr lang="nl-BE" dirty="0" smtClean="0"/>
              <a:t>Old : 	</a:t>
            </a:r>
            <a:r>
              <a:rPr lang="nl-BE" dirty="0" err="1" smtClean="0"/>
              <a:t>Capital</a:t>
            </a:r>
            <a:r>
              <a:rPr lang="nl-BE" dirty="0" smtClean="0"/>
              <a:t> </a:t>
            </a:r>
            <a:r>
              <a:rPr lang="nl-BE" dirty="0" err="1" smtClean="0"/>
              <a:t>and</a:t>
            </a:r>
            <a:r>
              <a:rPr lang="nl-BE" dirty="0" smtClean="0"/>
              <a:t> </a:t>
            </a:r>
            <a:r>
              <a:rPr lang="nl-BE" dirty="0" err="1" smtClean="0"/>
              <a:t>Operational</a:t>
            </a:r>
            <a:r>
              <a:rPr lang="nl-BE" dirty="0" smtClean="0"/>
              <a:t> </a:t>
            </a:r>
            <a:r>
              <a:rPr lang="nl-BE" dirty="0" err="1" smtClean="0"/>
              <a:t>Expenditure</a:t>
            </a:r>
            <a:endParaRPr lang="nl-BE" dirty="0" smtClean="0"/>
          </a:p>
          <a:p>
            <a:pPr marL="0" indent="0">
              <a:buNone/>
            </a:pPr>
            <a:endParaRPr lang="nl-BE" dirty="0"/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smtClean="0"/>
              <a:t>New:	</a:t>
            </a:r>
            <a:r>
              <a:rPr lang="nl-BE" dirty="0" err="1" smtClean="0"/>
              <a:t>Capital</a:t>
            </a:r>
            <a:r>
              <a:rPr lang="nl-BE" dirty="0" smtClean="0"/>
              <a:t> </a:t>
            </a:r>
            <a:r>
              <a:rPr lang="nl-BE" dirty="0" err="1" smtClean="0"/>
              <a:t>Expenditure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90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The </a:t>
            </a:r>
            <a:r>
              <a:rPr lang="nl-BE" dirty="0" err="1" smtClean="0"/>
              <a:t>Capex</a:t>
            </a:r>
            <a:r>
              <a:rPr lang="nl-BE" dirty="0" smtClean="0"/>
              <a:t> – </a:t>
            </a:r>
            <a:r>
              <a:rPr lang="nl-BE" dirty="0" err="1" smtClean="0"/>
              <a:t>Opex</a:t>
            </a:r>
            <a:r>
              <a:rPr lang="nl-BE" dirty="0" smtClean="0"/>
              <a:t> </a:t>
            </a:r>
            <a:r>
              <a:rPr lang="nl-BE" dirty="0" err="1" smtClean="0"/>
              <a:t>Divide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BE" b="1" dirty="0" smtClean="0"/>
          </a:p>
          <a:p>
            <a:pPr marL="0" indent="0">
              <a:buNone/>
            </a:pPr>
            <a:r>
              <a:rPr lang="nl-BE" b="1" dirty="0" smtClean="0"/>
              <a:t>New:	</a:t>
            </a:r>
            <a:r>
              <a:rPr lang="nl-BE" b="1" dirty="0"/>
              <a:t> </a:t>
            </a:r>
            <a:r>
              <a:rPr lang="nl-BE" b="1" dirty="0" smtClean="0"/>
              <a:t> </a:t>
            </a:r>
            <a:r>
              <a:rPr lang="nl-BE" b="1" dirty="0" err="1" smtClean="0"/>
              <a:t>Capital</a:t>
            </a:r>
            <a:r>
              <a:rPr lang="nl-BE" b="1" dirty="0" smtClean="0"/>
              <a:t> </a:t>
            </a:r>
            <a:r>
              <a:rPr lang="nl-BE" b="1" dirty="0" err="1" smtClean="0"/>
              <a:t>Expenditure</a:t>
            </a:r>
            <a:endParaRPr lang="nl-BE" b="1" dirty="0" smtClean="0"/>
          </a:p>
          <a:p>
            <a:endParaRPr lang="nl-BE" dirty="0" smtClean="0"/>
          </a:p>
          <a:p>
            <a:r>
              <a:rPr lang="nl-BE" dirty="0" smtClean="0"/>
              <a:t>Parameters of </a:t>
            </a:r>
            <a:r>
              <a:rPr lang="nl-BE" dirty="0" err="1" smtClean="0"/>
              <a:t>profitability</a:t>
            </a:r>
            <a:r>
              <a:rPr lang="nl-BE" dirty="0" smtClean="0"/>
              <a:t> </a:t>
            </a:r>
            <a:r>
              <a:rPr lang="nl-BE" dirty="0" err="1" smtClean="0"/>
              <a:t>fixed</a:t>
            </a:r>
            <a:r>
              <a:rPr lang="nl-BE" dirty="0" smtClean="0"/>
              <a:t> </a:t>
            </a:r>
            <a:r>
              <a:rPr lang="nl-BE" dirty="0" err="1" smtClean="0"/>
              <a:t>upfront</a:t>
            </a:r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Risk element in investment is </a:t>
            </a:r>
            <a:r>
              <a:rPr lang="nl-BE" dirty="0" err="1" smtClean="0"/>
              <a:t>largely</a:t>
            </a:r>
            <a:r>
              <a:rPr lang="nl-BE" dirty="0" smtClean="0"/>
              <a:t> </a:t>
            </a:r>
            <a:r>
              <a:rPr lang="nl-BE" dirty="0" err="1" smtClean="0"/>
              <a:t>regulatory</a:t>
            </a:r>
            <a:endParaRPr lang="nl-BE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41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Challenges</a:t>
            </a:r>
            <a:r>
              <a:rPr lang="nl-BE" dirty="0" smtClean="0"/>
              <a:t> </a:t>
            </a:r>
            <a:r>
              <a:rPr lang="nl-BE" dirty="0" err="1" smtClean="0"/>
              <a:t>for</a:t>
            </a:r>
            <a:r>
              <a:rPr lang="nl-BE" dirty="0" smtClean="0"/>
              <a:t> Investment Law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BE" b="1" dirty="0" smtClean="0"/>
              <a:t>Fair &amp; </a:t>
            </a:r>
            <a:r>
              <a:rPr lang="nl-BE" b="1" dirty="0" err="1" smtClean="0"/>
              <a:t>Equitable</a:t>
            </a:r>
            <a:r>
              <a:rPr lang="nl-BE" b="1" dirty="0" smtClean="0"/>
              <a:t> Treatment</a:t>
            </a:r>
          </a:p>
          <a:p>
            <a:endParaRPr lang="nl-BE" dirty="0" smtClean="0"/>
          </a:p>
          <a:p>
            <a:pPr marL="0" indent="0">
              <a:buNone/>
            </a:pPr>
            <a:r>
              <a:rPr lang="nl-BE" dirty="0" smtClean="0"/>
              <a:t>Nature of a BIT</a:t>
            </a:r>
          </a:p>
          <a:p>
            <a:pPr marL="0" indent="0">
              <a:buNone/>
            </a:pPr>
            <a:endParaRPr lang="nl-BE" dirty="0" smtClean="0"/>
          </a:p>
          <a:p>
            <a:r>
              <a:rPr lang="nl-BE" dirty="0" err="1" smtClean="0"/>
              <a:t>Balancing</a:t>
            </a:r>
            <a:r>
              <a:rPr lang="nl-BE" dirty="0" smtClean="0"/>
              <a:t> </a:t>
            </a:r>
            <a:r>
              <a:rPr lang="nl-BE" dirty="0" err="1"/>
              <a:t>c</a:t>
            </a:r>
            <a:r>
              <a:rPr lang="nl-BE" dirty="0" err="1" smtClean="0"/>
              <a:t>apital-exporting</a:t>
            </a:r>
            <a:r>
              <a:rPr lang="nl-BE" dirty="0" smtClean="0"/>
              <a:t> </a:t>
            </a:r>
            <a:r>
              <a:rPr lang="nl-BE" dirty="0" err="1" smtClean="0"/>
              <a:t>imperialism</a:t>
            </a:r>
            <a:r>
              <a:rPr lang="nl-BE" dirty="0" smtClean="0"/>
              <a:t> </a:t>
            </a:r>
            <a:r>
              <a:rPr lang="nl-BE" dirty="0" err="1" smtClean="0"/>
              <a:t>with</a:t>
            </a:r>
            <a:r>
              <a:rPr lang="nl-BE" dirty="0" smtClean="0"/>
              <a:t> host State </a:t>
            </a:r>
            <a:r>
              <a:rPr lang="nl-BE" dirty="0" err="1" smtClean="0"/>
              <a:t>sovereignty</a:t>
            </a:r>
            <a:endParaRPr lang="nl-BE" dirty="0" smtClean="0"/>
          </a:p>
          <a:p>
            <a:endParaRPr lang="nl-BE" dirty="0" smtClean="0"/>
          </a:p>
          <a:p>
            <a:endParaRPr lang="nl-BE" dirty="0"/>
          </a:p>
          <a:p>
            <a:r>
              <a:rPr lang="nl-BE" dirty="0" err="1" smtClean="0"/>
              <a:t>Protecting</a:t>
            </a:r>
            <a:r>
              <a:rPr lang="nl-BE" dirty="0" smtClean="0"/>
              <a:t> private </a:t>
            </a:r>
            <a:r>
              <a:rPr lang="nl-BE" dirty="0" err="1" smtClean="0"/>
              <a:t>interests</a:t>
            </a:r>
            <a:r>
              <a:rPr lang="nl-BE" dirty="0" smtClean="0"/>
              <a:t> </a:t>
            </a:r>
            <a:r>
              <a:rPr lang="nl-BE" dirty="0" err="1" smtClean="0"/>
              <a:t>against</a:t>
            </a:r>
            <a:r>
              <a:rPr lang="nl-BE" dirty="0" smtClean="0"/>
              <a:t> </a:t>
            </a:r>
            <a:r>
              <a:rPr lang="nl-BE" dirty="0" err="1" smtClean="0"/>
              <a:t>undue</a:t>
            </a:r>
            <a:r>
              <a:rPr lang="nl-BE" dirty="0" smtClean="0"/>
              <a:t> State </a:t>
            </a:r>
            <a:r>
              <a:rPr lang="nl-BE" dirty="0" err="1" smtClean="0"/>
              <a:t>interference</a:t>
            </a:r>
            <a:endParaRPr lang="nl-BE" dirty="0" smtClean="0"/>
          </a:p>
          <a:p>
            <a:pPr marL="0" indent="0"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3775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95ca8e6d374ac9805bbce3e964f1d8 xmlns="85feddba-ed4f-4aed-a5a5-3a2ffe8839f6">
      <Terms xmlns="http://schemas.microsoft.com/office/infopath/2007/PartnerControls">
        <TermInfo>
          <TermName>Internal</TermName>
          <TermId>a5e1447e-a3ea-490a-addf-de09c50f3eee</TermId>
        </TermInfo>
      </Terms>
    </ad95ca8e6d374ac9805bbce3e964f1d8>
    <nea3f4ed40d04dbd8672a707f28fb94f xmlns="85feddba-ed4f-4aed-a5a5-3a2ffe8839f6">
      <Terms xmlns="http://schemas.microsoft.com/office/infopath/2007/PartnerControls">
        <TermInfo>
          <TermName>GRP</TermName>
          <TermId>88f0b23f-a952-495e-8c1e-f7b1db97e25d</TermId>
        </TermInfo>
      </Terms>
    </nea3f4ed40d04dbd8672a707f28fb94f>
    <Notes1 xmlns="85feddba-ed4f-4aed-a5a5-3a2ffe8839f6" xmlns:ns1="http://www.w3.org/2001/XMLSchema-instance" ns1:nil="true"/>
    <TaxCatchAll xmlns="baba77d9-5f71-4a13-99f8-71dd1f60f580">
      <Value>2</Value>
      <Value>1</Value>
    </TaxCatchAll>
    <_dlc_DocId xmlns="85feddba-ed4f-4aed-a5a5-3a2ffe8839f6">2925707</_dlc_DocId>
    <_dlc_DocIdUrl xmlns="85feddba-ed4f-4aed-a5a5-3a2ffe8839f6">
      <Url>http://dms/data/NAN-DIVERS/_layouts/15/DocIdRedir.aspx?ID=2925707</Url>
      <Description>2925707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Internal Document" ma:contentTypeID="0x0101007A2E98B636C3F84FAC9AB7BD7B4835B9007B200F20CE1C044CA5FC6AB58825A3D1" ma:contentTypeVersion="2" ma:contentTypeDescription="" ma:contentTypeScope="" ma:versionID="b71097d6fd8ebd1eef0e7073ff2f9b11">
  <xsd:schema xmlns:xsd="http://www.w3.org/2001/XMLSchema" xmlns:xs="http://www.w3.org/2001/XMLSchema" xmlns:p="http://schemas.microsoft.com/office/2006/metadata/properties" xmlns:ns2="85feddba-ed4f-4aed-a5a5-3a2ffe8839f6" xmlns:ns3="baba77d9-5f71-4a13-99f8-71dd1f60f580" targetNamespace="http://schemas.microsoft.com/office/2006/metadata/properties" ma:root="true" ma:fieldsID="644b4d9755c392d1d3a0d3f8b38bced7" ns2:_="" ns3:_="">
    <xsd:import namespace="85feddba-ed4f-4aed-a5a5-3a2ffe8839f6"/>
    <xsd:import namespace="baba77d9-5f71-4a13-99f8-71dd1f60f580"/>
    <xsd:element name="properties">
      <xsd:complexType>
        <xsd:sequence>
          <xsd:element name="documentManagement">
            <xsd:complexType>
              <xsd:all>
                <xsd:element ref="ns2:ad95ca8e6d374ac9805bbce3e964f1d8" minOccurs="0"/>
                <xsd:element ref="ns3:TaxCatchAll" minOccurs="0"/>
                <xsd:element ref="ns3:TaxCatchAllLabel" minOccurs="0"/>
                <xsd:element ref="ns2:nea3f4ed40d04dbd8672a707f28fb94f" minOccurs="0"/>
                <xsd:element ref="ns2:Notes1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feddba-ed4f-4aed-a5a5-3a2ffe8839f6" elementFormDefault="qualified">
    <xsd:import namespace="http://schemas.microsoft.com/office/2006/documentManagement/types"/>
    <xsd:import namespace="http://schemas.microsoft.com/office/infopath/2007/PartnerControls"/>
    <xsd:element name="ad95ca8e6d374ac9805bbce3e964f1d8" ma:index="8" nillable="true" ma:taxonomy="true" ma:internalName="ad95ca8e6d374ac9805bbce3e964f1d8" ma:taxonomyFieldName="WorkspaceType" ma:displayName="WorkspaceType" ma:default="2;#Internal|a5e1447e-a3ea-490a-addf-de09c50f3eee" ma:fieldId="{ad95ca8e-6d37-4ac9-805b-bce3e964f1d8}" ma:sspId="70c07ca6-b688-42af-b06c-e61464fbd6e9" ma:termSetId="d6ed0937-8684-4609-85cf-71aa38a8429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ea3f4ed40d04dbd8672a707f28fb94f" ma:index="12" nillable="true" ma:taxonomy="true" ma:internalName="nea3f4ed40d04dbd8672a707f28fb94f" ma:taxonomyFieldName="PracticeGroup" ma:displayName="PracticeGroup" ma:default="1;#GRP|88f0b23f-a952-495e-8c1e-f7b1db97e25d" ma:fieldId="{7ea3f4ed-40d0-4dbd-8672-a707f28fb94f}" ma:sspId="70c07ca6-b688-42af-b06c-e61464fbd6e9" ma:termSetId="abacd0fb-96dd-4c81-9019-1a27567f2c5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otes1" ma:index="14" nillable="true" ma:displayName="Notes" ma:internalName="Notes1">
      <xsd:simpleType>
        <xsd:restriction base="dms:Note">
          <xsd:maxLength value="255"/>
        </xsd:restriction>
      </xsd:simpleType>
    </xsd:element>
    <xsd:element name="_dlc_DocId" ma:index="15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6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ba77d9-5f71-4a13-99f8-71dd1f60f580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hidden="true" ma:list="{70453294-2e2c-4309-95d1-dff1f8550687}" ma:internalName="TaxCatchAll" ma:showField="CatchAllData" ma:web="baba77d9-5f71-4a13-99f8-71dd1f60f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70453294-2e2c-4309-95d1-dff1f8550687}" ma:internalName="TaxCatchAllLabel" ma:readOnly="true" ma:showField="CatchAllDataLabel" ma:web="baba77d9-5f71-4a13-99f8-71dd1f60f5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6BB949-AD1A-4489-9653-117D96AF6B4D}">
  <ds:schemaRefs>
    <ds:schemaRef ds:uri="http://schemas.microsoft.com/office/2006/documentManagement/types"/>
    <ds:schemaRef ds:uri="http://purl.org/dc/dcmitype/"/>
    <ds:schemaRef ds:uri="http://purl.org/dc/elements/1.1/"/>
    <ds:schemaRef ds:uri="http://schemas.microsoft.com/office/2006/metadata/properties"/>
    <ds:schemaRef ds:uri="http://purl.org/dc/terms/"/>
    <ds:schemaRef ds:uri="baba77d9-5f71-4a13-99f8-71dd1f60f580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85feddba-ed4f-4aed-a5a5-3a2ffe8839f6"/>
  </ds:schemaRefs>
</ds:datastoreItem>
</file>

<file path=customXml/itemProps2.xml><?xml version="1.0" encoding="utf-8"?>
<ds:datastoreItem xmlns:ds="http://schemas.openxmlformats.org/officeDocument/2006/customXml" ds:itemID="{AF5CF442-707C-4B0D-A767-EFA754CC413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0572599-60DD-4E7F-83BB-E929490120B5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F857CF7-03A8-450C-8A60-8958698498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feddba-ed4f-4aed-a5a5-3a2ffe8839f6"/>
    <ds:schemaRef ds:uri="baba77d9-5f71-4a13-99f8-71dd1f60f5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1312</TotalTime>
  <Words>343</Words>
  <Application>Microsoft Office PowerPoint</Application>
  <PresentationFormat>On-screen Show (4:3)</PresentationFormat>
  <Paragraphs>136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Investment Arbitration  in the Energy Sector</vt:lpstr>
      <vt:lpstr>PowerPoint Presentation</vt:lpstr>
      <vt:lpstr>The Producer – Consumer Divide</vt:lpstr>
      <vt:lpstr>The Producer – Consumer Divide</vt:lpstr>
      <vt:lpstr>The Economy – Ecology Divide</vt:lpstr>
      <vt:lpstr>The Economy – Ecology Divide</vt:lpstr>
      <vt:lpstr>The Capex – Opex Divide</vt:lpstr>
      <vt:lpstr>The Capex – Opex Divide</vt:lpstr>
      <vt:lpstr>Challenges for Investment Law</vt:lpstr>
      <vt:lpstr>Challenges for Investment Law</vt:lpstr>
      <vt:lpstr>Challenges for Investment Law</vt:lpstr>
      <vt:lpstr>Challenges for Investment Law</vt:lpstr>
      <vt:lpstr>Challenges for Investment Law</vt:lpstr>
      <vt:lpstr>Challenges for Investment Law</vt:lpstr>
      <vt:lpstr>Challenges for Investment Law</vt:lpstr>
      <vt:lpstr>Challenges for Investment Arbitration</vt:lpstr>
      <vt:lpstr>Challenges for Investment Arbitration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Arbitration  in the Energy Sector</dc:title>
  <dc:creator>Angelet Nicolas</dc:creator>
  <cp:lastModifiedBy>Angelet Nicolas</cp:lastModifiedBy>
  <cp:revision>31</cp:revision>
  <dcterms:created xsi:type="dcterms:W3CDTF">2015-10-18T14:20:21Z</dcterms:created>
  <dcterms:modified xsi:type="dcterms:W3CDTF">2015-10-20T14:01:54Z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0x0101007A2E98B636C3F84FAC9AB7BD7B4835B9007B200F20CE1C044CA5FC6AB58825A3D1</vt:lpwstr>
  </property>
  <property fmtid="{D5CDD505-2E9C-101B-9397-08002B2CF9AE}" pid="3" name="ContentType">
    <vt:lpwstr>Internal Document</vt:lpwstr>
  </property>
  <property fmtid="{D5CDD505-2E9C-101B-9397-08002B2CF9AE}" pid="4" name="ad95ca8e6d374ac9805bbce3e964f1d8">
    <vt:lpwstr>Internal|a5e1447e-a3ea-490a-addf-de09c50f3eee</vt:lpwstr>
  </property>
  <property fmtid="{D5CDD505-2E9C-101B-9397-08002B2CF9AE}" pid="5" name="nea3f4ed40d04dbd8672a707f28fb94f">
    <vt:lpwstr>GRP|88f0b23f-a952-495e-8c1e-f7b1db97e25d</vt:lpwstr>
  </property>
  <property fmtid="{D5CDD505-2E9C-101B-9397-08002B2CF9AE}" pid="6" name="Notes1">
    <vt:lpwstr/>
  </property>
  <property fmtid="{D5CDD505-2E9C-101B-9397-08002B2CF9AE}" pid="7" name="WorkspaceType">
    <vt:lpwstr>2;#Internal|a5e1447e-a3ea-490a-addf-de09c50f3eee</vt:lpwstr>
  </property>
  <property fmtid="{D5CDD505-2E9C-101B-9397-08002B2CF9AE}" pid="8" name="PracticeGroup">
    <vt:lpwstr>1;#GRP|88f0b23f-a952-495e-8c1e-f7b1db97e25d</vt:lpwstr>
  </property>
  <property fmtid="{D5CDD505-2E9C-101B-9397-08002B2CF9AE}" pid="9" name="_dlc_DocIdItemGuid">
    <vt:lpwstr>f8830b62-e18b-4d6e-b78e-88d09595e526</vt:lpwstr>
  </property>
</Properties>
</file>