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95B195-8A59-484F-8884-9F4670BE4C4B}" type="datetimeFigureOut">
              <a:rPr lang="el-GR" smtClean="0"/>
              <a:t>23/10/2015</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A3275F-F540-49CF-8A2A-A152BDA0BDCB}" type="slidenum">
              <a:rPr lang="el-GR" smtClean="0"/>
              <a:t>‹#›</a:t>
            </a:fld>
            <a:endParaRPr lang="el-GR"/>
          </a:p>
        </p:txBody>
      </p:sp>
    </p:spTree>
    <p:extLst>
      <p:ext uri="{BB962C8B-B14F-4D97-AF65-F5344CB8AC3E}">
        <p14:creationId xmlns:p14="http://schemas.microsoft.com/office/powerpoint/2010/main" val="3217134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74BD9FDC-6F95-45AD-9C34-86BBD142E731}" type="datetimeFigureOut">
              <a:rPr lang="el-GR" smtClean="0"/>
              <a:t>23/10/2015</a:t>
            </a:fld>
            <a:endParaRPr lang="el-GR"/>
          </a:p>
        </p:txBody>
      </p:sp>
      <p:sp>
        <p:nvSpPr>
          <p:cNvPr id="17" name="Footer Placeholder 16"/>
          <p:cNvSpPr>
            <a:spLocks noGrp="1"/>
          </p:cNvSpPr>
          <p:nvPr>
            <p:ph type="ftr" sz="quarter" idx="11"/>
          </p:nvPr>
        </p:nvSpPr>
        <p:spPr>
          <a:xfrm>
            <a:off x="5410200" y="4205288"/>
            <a:ext cx="1295400" cy="457200"/>
          </a:xfrm>
        </p:spPr>
        <p:txBody>
          <a:bodyPr/>
          <a:lstStyle/>
          <a:p>
            <a:endParaRPr lang="el-G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0EAF98B-C6C8-494B-9C20-18F3B367606C}"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BD9FDC-6F95-45AD-9C34-86BBD142E731}" type="datetimeFigureOut">
              <a:rPr lang="el-GR" smtClean="0"/>
              <a:t>23/10/2015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0EAF98B-C6C8-494B-9C20-18F3B367606C}"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BD9FDC-6F95-45AD-9C34-86BBD142E731}" type="datetimeFigureOut">
              <a:rPr lang="el-GR" smtClean="0"/>
              <a:t>23/10/2015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0EAF98B-C6C8-494B-9C20-18F3B367606C}"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BD9FDC-6F95-45AD-9C34-86BBD142E731}" type="datetimeFigureOut">
              <a:rPr lang="el-GR" smtClean="0"/>
              <a:t>23/10/2015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0EAF98B-C6C8-494B-9C20-18F3B367606C}"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4BD9FDC-6F95-45AD-9C34-86BBD142E731}" type="datetimeFigureOut">
              <a:rPr lang="el-GR" smtClean="0"/>
              <a:t>23/10/2015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0EAF98B-C6C8-494B-9C20-18F3B367606C}"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4BD9FDC-6F95-45AD-9C34-86BBD142E731}" type="datetimeFigureOut">
              <a:rPr lang="el-GR" smtClean="0"/>
              <a:t>23/10/2015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0EAF98B-C6C8-494B-9C20-18F3B367606C}"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74BD9FDC-6F95-45AD-9C34-86BBD142E731}" type="datetimeFigureOut">
              <a:rPr lang="el-GR" smtClean="0"/>
              <a:t>23/10/2015</a:t>
            </a:fld>
            <a:endParaRPr lang="el-GR"/>
          </a:p>
        </p:txBody>
      </p:sp>
      <p:sp>
        <p:nvSpPr>
          <p:cNvPr id="27" name="Slide Number Placeholder 26"/>
          <p:cNvSpPr>
            <a:spLocks noGrp="1"/>
          </p:cNvSpPr>
          <p:nvPr>
            <p:ph type="sldNum" sz="quarter" idx="11"/>
          </p:nvPr>
        </p:nvSpPr>
        <p:spPr/>
        <p:txBody>
          <a:bodyPr rtlCol="0"/>
          <a:lstStyle/>
          <a:p>
            <a:fld id="{40EAF98B-C6C8-494B-9C20-18F3B367606C}" type="slidenum">
              <a:rPr lang="el-GR" smtClean="0"/>
              <a:t>‹#›</a:t>
            </a:fld>
            <a:endParaRPr lang="el-GR"/>
          </a:p>
        </p:txBody>
      </p:sp>
      <p:sp>
        <p:nvSpPr>
          <p:cNvPr id="28" name="Footer Placeholder 27"/>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74BD9FDC-6F95-45AD-9C34-86BBD142E731}" type="datetimeFigureOut">
              <a:rPr lang="el-GR" smtClean="0"/>
              <a:t>23/10/2015</a:t>
            </a:fld>
            <a:endParaRPr lang="el-GR"/>
          </a:p>
        </p:txBody>
      </p:sp>
      <p:sp>
        <p:nvSpPr>
          <p:cNvPr id="4" name="Footer Placeholder 3"/>
          <p:cNvSpPr>
            <a:spLocks noGrp="1"/>
          </p:cNvSpPr>
          <p:nvPr>
            <p:ph type="ftr" sz="quarter" idx="11"/>
          </p:nvPr>
        </p:nvSpPr>
        <p:spPr>
          <a:xfrm>
            <a:off x="5257800" y="612648"/>
            <a:ext cx="1325880" cy="457200"/>
          </a:xfrm>
        </p:spPr>
        <p:txBody>
          <a:bodyPr/>
          <a:lstStyle/>
          <a:p>
            <a:endParaRPr lang="el-GR"/>
          </a:p>
        </p:txBody>
      </p:sp>
      <p:sp>
        <p:nvSpPr>
          <p:cNvPr id="5" name="Slide Number Placeholder 4"/>
          <p:cNvSpPr>
            <a:spLocks noGrp="1"/>
          </p:cNvSpPr>
          <p:nvPr>
            <p:ph type="sldNum" sz="quarter" idx="12"/>
          </p:nvPr>
        </p:nvSpPr>
        <p:spPr>
          <a:xfrm>
            <a:off x="8174736" y="2272"/>
            <a:ext cx="762000" cy="365760"/>
          </a:xfrm>
        </p:spPr>
        <p:txBody>
          <a:bodyPr/>
          <a:lstStyle/>
          <a:p>
            <a:fld id="{40EAF98B-C6C8-494B-9C20-18F3B367606C}"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BD9FDC-6F95-45AD-9C34-86BBD142E731}" type="datetimeFigureOut">
              <a:rPr lang="el-GR" smtClean="0"/>
              <a:t>23/10/2015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0EAF98B-C6C8-494B-9C20-18F3B367606C}"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4BD9FDC-6F95-45AD-9C34-86BBD142E731}" type="datetimeFigureOut">
              <a:rPr lang="el-GR" smtClean="0"/>
              <a:t>23/10/2015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0EAF98B-C6C8-494B-9C20-18F3B367606C}"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4BD9FDC-6F95-45AD-9C34-86BBD142E731}" type="datetimeFigureOut">
              <a:rPr lang="el-GR" smtClean="0"/>
              <a:t>23/10/2015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0EAF98B-C6C8-494B-9C20-18F3B367606C}"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4BD9FDC-6F95-45AD-9C34-86BBD142E731}" type="datetimeFigureOut">
              <a:rPr lang="el-GR" smtClean="0"/>
              <a:t>23/10/2015</a:t>
            </a:fld>
            <a:endParaRPr lang="el-G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0EAF98B-C6C8-494B-9C20-18F3B367606C}"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
            </a:r>
            <a:br>
              <a:rPr lang="en-US" b="1" dirty="0" smtClean="0"/>
            </a:br>
            <a:r>
              <a:rPr lang="en-US" b="1" dirty="0" smtClean="0"/>
              <a:t/>
            </a:r>
            <a:br>
              <a:rPr lang="en-US" b="1" dirty="0" smtClean="0"/>
            </a:br>
            <a:r>
              <a:rPr lang="en-US" b="1" dirty="0" smtClean="0">
                <a:latin typeface="Palatino Linotype" pitchFamily="18" charset="0"/>
              </a:rPr>
              <a:t>Offshore </a:t>
            </a:r>
            <a:r>
              <a:rPr lang="en-US" b="1" dirty="0">
                <a:latin typeface="Palatino Linotype" pitchFamily="18" charset="0"/>
              </a:rPr>
              <a:t>pipelines as an investment under the Energy Charter Treaty</a:t>
            </a:r>
            <a:r>
              <a:rPr lang="el-GR" dirty="0">
                <a:latin typeface="Palatino Linotype" pitchFamily="18" charset="0"/>
              </a:rPr>
              <a:t/>
            </a:r>
            <a:br>
              <a:rPr lang="el-GR" dirty="0">
                <a:latin typeface="Palatino Linotype" pitchFamily="18" charset="0"/>
              </a:rPr>
            </a:br>
            <a:endParaRPr lang="el-GR" dirty="0">
              <a:latin typeface="Palatino Linotype" pitchFamily="18" charset="0"/>
            </a:endParaRPr>
          </a:p>
        </p:txBody>
      </p:sp>
      <p:sp>
        <p:nvSpPr>
          <p:cNvPr id="3" name="Content Placeholder 2"/>
          <p:cNvSpPr>
            <a:spLocks noGrp="1"/>
          </p:cNvSpPr>
          <p:nvPr>
            <p:ph idx="1"/>
          </p:nvPr>
        </p:nvSpPr>
        <p:spPr/>
        <p:txBody>
          <a:bodyPr/>
          <a:lstStyle/>
          <a:p>
            <a:pPr algn="ctr"/>
            <a:endParaRPr lang="en-US" dirty="0" smtClean="0"/>
          </a:p>
          <a:p>
            <a:pPr algn="ctr"/>
            <a:endParaRPr lang="en-US" dirty="0"/>
          </a:p>
          <a:p>
            <a:pPr marL="109728" indent="0" algn="ctr">
              <a:buNone/>
            </a:pPr>
            <a:endParaRPr lang="en-US" sz="2400" dirty="0" smtClean="0">
              <a:latin typeface="Palatino Linotype" pitchFamily="18" charset="0"/>
            </a:endParaRPr>
          </a:p>
          <a:p>
            <a:pPr marL="109728" indent="0" algn="ctr">
              <a:buNone/>
            </a:pPr>
            <a:endParaRPr lang="en-US" sz="2400" dirty="0">
              <a:latin typeface="Palatino Linotype" pitchFamily="18" charset="0"/>
            </a:endParaRPr>
          </a:p>
          <a:p>
            <a:pPr marL="109728" indent="0" algn="ctr">
              <a:buNone/>
            </a:pPr>
            <a:r>
              <a:rPr lang="en-US" sz="2400" dirty="0" smtClean="0">
                <a:latin typeface="Palatino Linotype" pitchFamily="18" charset="0"/>
              </a:rPr>
              <a:t>Nikolaos Giannopoulos</a:t>
            </a:r>
          </a:p>
          <a:p>
            <a:pPr marL="109728" indent="0" algn="ctr">
              <a:buNone/>
            </a:pPr>
            <a:endParaRPr lang="en-US" dirty="0" smtClean="0">
              <a:latin typeface="Palatino Linotype" pitchFamily="18" charset="0"/>
            </a:endParaRPr>
          </a:p>
          <a:p>
            <a:pPr marL="109728" indent="0" algn="ctr">
              <a:buNone/>
            </a:pPr>
            <a:r>
              <a:rPr lang="en-US" sz="2400" dirty="0" smtClean="0">
                <a:latin typeface="Palatino Linotype" pitchFamily="18" charset="0"/>
              </a:rPr>
              <a:t>Phd Candidate, University of Athens</a:t>
            </a:r>
            <a:endParaRPr lang="el-GR" sz="2400" dirty="0">
              <a:latin typeface="Palatino Linotype" pitchFamily="18" charset="0"/>
            </a:endParaRPr>
          </a:p>
        </p:txBody>
      </p:sp>
    </p:spTree>
    <p:extLst>
      <p:ext uri="{BB962C8B-B14F-4D97-AF65-F5344CB8AC3E}">
        <p14:creationId xmlns:p14="http://schemas.microsoft.com/office/powerpoint/2010/main" val="38557872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066800"/>
          </a:xfrm>
        </p:spPr>
        <p:txBody>
          <a:bodyPr>
            <a:normAutofit/>
          </a:bodyPr>
          <a:lstStyle/>
          <a:p>
            <a:r>
              <a:rPr lang="en-US" sz="2000" dirty="0" smtClean="0">
                <a:latin typeface="Palatino Linotype" pitchFamily="18" charset="0"/>
              </a:rPr>
              <a:t>Fragmented Legal Framework Regulating Offshore Pipelines</a:t>
            </a:r>
            <a:endParaRPr lang="el-GR" sz="2000" dirty="0">
              <a:latin typeface="Palatino Linotype" pitchFamily="18" charset="0"/>
            </a:endParaRPr>
          </a:p>
        </p:txBody>
      </p:sp>
      <p:sp>
        <p:nvSpPr>
          <p:cNvPr id="3" name="Content Placeholder 2"/>
          <p:cNvSpPr>
            <a:spLocks noGrp="1"/>
          </p:cNvSpPr>
          <p:nvPr>
            <p:ph idx="1"/>
          </p:nvPr>
        </p:nvSpPr>
        <p:spPr>
          <a:xfrm>
            <a:off x="457200" y="1556792"/>
            <a:ext cx="8229600" cy="5017744"/>
          </a:xfrm>
        </p:spPr>
        <p:txBody>
          <a:bodyPr>
            <a:normAutofit fontScale="92500" lnSpcReduction="10000"/>
          </a:bodyPr>
          <a:lstStyle/>
          <a:p>
            <a:endParaRPr lang="en-US" sz="1800" dirty="0" smtClean="0"/>
          </a:p>
          <a:p>
            <a:r>
              <a:rPr lang="en-US" sz="1800" dirty="0" smtClean="0">
                <a:latin typeface="Palatino Linotype" pitchFamily="18" charset="0"/>
              </a:rPr>
              <a:t>International Agreements Specific to Pipelines</a:t>
            </a:r>
          </a:p>
          <a:p>
            <a:endParaRPr lang="en-US" sz="1800" dirty="0">
              <a:latin typeface="Palatino Linotype" pitchFamily="18" charset="0"/>
            </a:endParaRPr>
          </a:p>
          <a:p>
            <a:r>
              <a:rPr lang="en-US" sz="1800" dirty="0" smtClean="0">
                <a:latin typeface="Palatino Linotype" pitchFamily="18" charset="0"/>
              </a:rPr>
              <a:t>Regional Framework Agreements </a:t>
            </a:r>
          </a:p>
          <a:p>
            <a:pPr lvl="1"/>
            <a:r>
              <a:rPr lang="en-US" sz="1600" dirty="0">
                <a:latin typeface="Palatino Linotype" pitchFamily="18" charset="0"/>
              </a:rPr>
              <a:t>Umbrella Agreement on the Institutional Framework for the Establishment of Interstate Oil and Gas Transportation </a:t>
            </a:r>
            <a:r>
              <a:rPr lang="en-US" sz="1600" dirty="0" smtClean="0">
                <a:latin typeface="Palatino Linotype" pitchFamily="18" charset="0"/>
              </a:rPr>
              <a:t>System (still on paper)</a:t>
            </a:r>
            <a:endParaRPr lang="en-US" sz="1600" dirty="0">
              <a:latin typeface="Palatino Linotype" pitchFamily="18" charset="0"/>
            </a:endParaRPr>
          </a:p>
          <a:p>
            <a:endParaRPr lang="en-US" sz="1600" dirty="0" smtClean="0">
              <a:latin typeface="Palatino Linotype" pitchFamily="18" charset="0"/>
            </a:endParaRPr>
          </a:p>
          <a:p>
            <a:r>
              <a:rPr lang="en-US" sz="1800" dirty="0" smtClean="0">
                <a:latin typeface="Palatino Linotype" pitchFamily="18" charset="0"/>
              </a:rPr>
              <a:t>Multilateral Environmental Agreements</a:t>
            </a:r>
          </a:p>
          <a:p>
            <a:pPr lvl="1"/>
            <a:r>
              <a:rPr lang="en-US" sz="1600" dirty="0">
                <a:latin typeface="Palatino Linotype" pitchFamily="18" charset="0"/>
              </a:rPr>
              <a:t>the 1992 Convention on Biological Diversity, </a:t>
            </a:r>
            <a:endParaRPr lang="en-US" sz="1600" dirty="0" smtClean="0">
              <a:latin typeface="Palatino Linotype" pitchFamily="18" charset="0"/>
            </a:endParaRPr>
          </a:p>
          <a:p>
            <a:pPr lvl="1"/>
            <a:r>
              <a:rPr lang="en-US" sz="1600" dirty="0" smtClean="0">
                <a:latin typeface="Palatino Linotype" pitchFamily="18" charset="0"/>
              </a:rPr>
              <a:t>the </a:t>
            </a:r>
            <a:r>
              <a:rPr lang="en-US" sz="1600" dirty="0">
                <a:latin typeface="Palatino Linotype" pitchFamily="18" charset="0"/>
              </a:rPr>
              <a:t>1971 Ramsar Convention on Wetlands of International Importance</a:t>
            </a:r>
            <a:endParaRPr lang="en-US" sz="1600" dirty="0">
              <a:latin typeface="Palatino Linotype" pitchFamily="18" charset="0"/>
            </a:endParaRPr>
          </a:p>
          <a:p>
            <a:endParaRPr lang="en-US" sz="1800" dirty="0" smtClean="0">
              <a:latin typeface="Palatino Linotype" pitchFamily="18" charset="0"/>
            </a:endParaRPr>
          </a:p>
          <a:p>
            <a:r>
              <a:rPr lang="en-US" sz="1800" dirty="0" smtClean="0">
                <a:latin typeface="Palatino Linotype" pitchFamily="18" charset="0"/>
              </a:rPr>
              <a:t>Soft Law Documents of International Organizations </a:t>
            </a:r>
            <a:endParaRPr lang="en-US" sz="1800" dirty="0">
              <a:latin typeface="Palatino Linotype" pitchFamily="18" charset="0"/>
            </a:endParaRPr>
          </a:p>
          <a:p>
            <a:endParaRPr lang="en-US" sz="1800" dirty="0" smtClean="0">
              <a:latin typeface="Palatino Linotype" pitchFamily="18" charset="0"/>
            </a:endParaRPr>
          </a:p>
          <a:p>
            <a:r>
              <a:rPr lang="en-US" sz="1800" dirty="0" smtClean="0">
                <a:latin typeface="Palatino Linotype" pitchFamily="18" charset="0"/>
              </a:rPr>
              <a:t>United Nations Law of the Sea Convention: traditional legal framework regulating the construction, operation, protection and decommissioning of offshore pipelines, </a:t>
            </a:r>
            <a:r>
              <a:rPr lang="en-US" sz="1800" dirty="0" smtClean="0">
                <a:solidFill>
                  <a:srgbClr val="FF0000"/>
                </a:solidFill>
                <a:latin typeface="Palatino Linotype" pitchFamily="18" charset="0"/>
              </a:rPr>
              <a:t>but not aligned to investment protection</a:t>
            </a:r>
          </a:p>
          <a:p>
            <a:endParaRPr lang="en-US" sz="1800" dirty="0" smtClean="0">
              <a:latin typeface="Palatino Linotype" pitchFamily="18" charset="0"/>
            </a:endParaRPr>
          </a:p>
          <a:p>
            <a:r>
              <a:rPr lang="en-US" sz="1800" dirty="0" smtClean="0">
                <a:latin typeface="Palatino Linotype" pitchFamily="18" charset="0"/>
              </a:rPr>
              <a:t>Energy Charter Treaty: </a:t>
            </a:r>
            <a:r>
              <a:rPr lang="en-US" sz="1800" dirty="0">
                <a:latin typeface="Palatino Linotype" pitchFamily="18" charset="0"/>
              </a:rPr>
              <a:t>comprehensive general legal framework for long-term cooperation in the energy field</a:t>
            </a:r>
            <a:endParaRPr lang="en-US" sz="1800" dirty="0" smtClean="0">
              <a:latin typeface="Palatino Linotype" pitchFamily="18" charset="0"/>
            </a:endParaRPr>
          </a:p>
        </p:txBody>
      </p:sp>
    </p:spTree>
    <p:extLst>
      <p:ext uri="{BB962C8B-B14F-4D97-AF65-F5344CB8AC3E}">
        <p14:creationId xmlns:p14="http://schemas.microsoft.com/office/powerpoint/2010/main" val="4117287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77716" y="1005508"/>
            <a:ext cx="3168352" cy="1368152"/>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ysClr val="windowText" lastClr="000000"/>
                </a:solidFill>
                <a:latin typeface="Palatino Linotype" pitchFamily="18" charset="0"/>
              </a:rPr>
              <a:t> Models of offshore pipelines</a:t>
            </a:r>
            <a:endParaRPr lang="el-GR" sz="2000" dirty="0">
              <a:solidFill>
                <a:sysClr val="windowText" lastClr="000000"/>
              </a:solidFill>
              <a:latin typeface="Palatino Linotype" pitchFamily="18" charset="0"/>
            </a:endParaRPr>
          </a:p>
        </p:txBody>
      </p:sp>
      <p:cxnSp>
        <p:nvCxnSpPr>
          <p:cNvPr id="8" name="Straight Connector 7"/>
          <p:cNvCxnSpPr/>
          <p:nvPr/>
        </p:nvCxnSpPr>
        <p:spPr>
          <a:xfrm>
            <a:off x="6260008" y="2386236"/>
            <a:ext cx="9144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2195736" y="2386236"/>
            <a:ext cx="881980"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83568" y="3300636"/>
            <a:ext cx="2808312" cy="158417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Palatino Linotype" pitchFamily="18" charset="0"/>
              </a:rPr>
              <a:t>National pipelines model:</a:t>
            </a:r>
          </a:p>
          <a:p>
            <a:pPr algn="ctr"/>
            <a:endParaRPr lang="en-US" dirty="0">
              <a:solidFill>
                <a:schemeClr val="tx1"/>
              </a:solidFill>
              <a:latin typeface="Palatino Linotype" pitchFamily="18" charset="0"/>
            </a:endParaRPr>
          </a:p>
          <a:p>
            <a:pPr algn="ctr"/>
            <a:r>
              <a:rPr lang="en-US" dirty="0" smtClean="0">
                <a:solidFill>
                  <a:schemeClr val="tx1"/>
                </a:solidFill>
                <a:latin typeface="Palatino Linotype" pitchFamily="18" charset="0"/>
              </a:rPr>
              <a:t>patchwork of national regimes</a:t>
            </a:r>
          </a:p>
        </p:txBody>
      </p:sp>
      <p:sp>
        <p:nvSpPr>
          <p:cNvPr id="14" name="Rectangle 13"/>
          <p:cNvSpPr/>
          <p:nvPr/>
        </p:nvSpPr>
        <p:spPr>
          <a:xfrm>
            <a:off x="5801716" y="3300636"/>
            <a:ext cx="2808312" cy="158417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Palatino Linotype" pitchFamily="18" charset="0"/>
              </a:rPr>
              <a:t>International model:</a:t>
            </a:r>
            <a:endParaRPr lang="en-US" dirty="0">
              <a:solidFill>
                <a:schemeClr val="tx1"/>
              </a:solidFill>
              <a:latin typeface="Palatino Linotype" pitchFamily="18" charset="0"/>
            </a:endParaRPr>
          </a:p>
          <a:p>
            <a:pPr algn="ctr"/>
            <a:endParaRPr lang="en-US" dirty="0" smtClean="0">
              <a:solidFill>
                <a:schemeClr val="tx1"/>
              </a:solidFill>
              <a:latin typeface="Palatino Linotype" pitchFamily="18" charset="0"/>
            </a:endParaRPr>
          </a:p>
          <a:p>
            <a:pPr algn="ctr"/>
            <a:r>
              <a:rPr lang="en-US" dirty="0" smtClean="0">
                <a:solidFill>
                  <a:schemeClr val="tx1"/>
                </a:solidFill>
                <a:latin typeface="Palatino Linotype" pitchFamily="18" charset="0"/>
              </a:rPr>
              <a:t>single integrated entity</a:t>
            </a:r>
            <a:endParaRPr lang="el-GR" dirty="0">
              <a:solidFill>
                <a:schemeClr val="tx1"/>
              </a:solidFill>
              <a:latin typeface="Palatino Linotype" pitchFamily="18" charset="0"/>
            </a:endParaRPr>
          </a:p>
        </p:txBody>
      </p:sp>
      <p:cxnSp>
        <p:nvCxnSpPr>
          <p:cNvPr id="16" name="Straight Connector 15"/>
          <p:cNvCxnSpPr/>
          <p:nvPr/>
        </p:nvCxnSpPr>
        <p:spPr>
          <a:xfrm flipH="1">
            <a:off x="5436096" y="4884812"/>
            <a:ext cx="334156" cy="6324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8610028" y="4884812"/>
            <a:ext cx="282452" cy="632420"/>
          </a:xfrm>
          <a:prstGeom prst="line">
            <a:avLst/>
          </a:prstGeom>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139952" y="5517232"/>
            <a:ext cx="2376264" cy="122413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Palatino Linotype" pitchFamily="18" charset="0"/>
              </a:rPr>
              <a:t>Intergovernmental Agreements (IGAs)</a:t>
            </a:r>
            <a:endParaRPr lang="el-GR" dirty="0">
              <a:solidFill>
                <a:schemeClr val="tx1"/>
              </a:solidFill>
              <a:latin typeface="Palatino Linotype" pitchFamily="18" charset="0"/>
            </a:endParaRPr>
          </a:p>
        </p:txBody>
      </p:sp>
      <p:sp>
        <p:nvSpPr>
          <p:cNvPr id="21" name="Rectangle 20"/>
          <p:cNvSpPr/>
          <p:nvPr/>
        </p:nvSpPr>
        <p:spPr>
          <a:xfrm>
            <a:off x="6810288" y="5517232"/>
            <a:ext cx="2376264" cy="122413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Palatino Linotype" pitchFamily="18" charset="0"/>
              </a:rPr>
              <a:t>Host Government Agreements (HGAs)</a:t>
            </a:r>
            <a:endParaRPr lang="el-GR" dirty="0">
              <a:solidFill>
                <a:schemeClr val="tx1"/>
              </a:solidFill>
              <a:latin typeface="Palatino Linotype" pitchFamily="18" charset="0"/>
            </a:endParaRPr>
          </a:p>
        </p:txBody>
      </p:sp>
    </p:spTree>
    <p:extLst>
      <p:ext uri="{BB962C8B-B14F-4D97-AF65-F5344CB8AC3E}">
        <p14:creationId xmlns:p14="http://schemas.microsoft.com/office/powerpoint/2010/main" val="3582386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066800"/>
          </a:xfrm>
        </p:spPr>
        <p:txBody>
          <a:bodyPr>
            <a:normAutofit/>
          </a:bodyPr>
          <a:lstStyle/>
          <a:p>
            <a:r>
              <a:rPr lang="en-US" sz="2000" dirty="0" smtClean="0">
                <a:latin typeface="Palatino Linotype" pitchFamily="18" charset="0"/>
              </a:rPr>
              <a:t>Case Study: Investment protection of offshore pipeline under the ECT</a:t>
            </a:r>
            <a:endParaRPr lang="el-GR" sz="2000" dirty="0">
              <a:latin typeface="Palatino Linotype" pitchFamily="18" charset="0"/>
            </a:endParaRPr>
          </a:p>
        </p:txBody>
      </p:sp>
      <p:sp>
        <p:nvSpPr>
          <p:cNvPr id="3" name="Content Placeholder 2"/>
          <p:cNvSpPr>
            <a:spLocks noGrp="1"/>
          </p:cNvSpPr>
          <p:nvPr>
            <p:ph idx="1"/>
          </p:nvPr>
        </p:nvSpPr>
        <p:spPr>
          <a:xfrm>
            <a:off x="457200" y="1700808"/>
            <a:ext cx="8229600" cy="4873728"/>
          </a:xfrm>
        </p:spPr>
        <p:txBody>
          <a:bodyPr>
            <a:normAutofit/>
          </a:bodyPr>
          <a:lstStyle/>
          <a:p>
            <a:pPr marL="109728" indent="0">
              <a:buNone/>
            </a:pPr>
            <a:r>
              <a:rPr lang="en-US" sz="2000" u="sng" dirty="0" smtClean="0">
                <a:latin typeface="Palatino Linotype" pitchFamily="18" charset="0"/>
              </a:rPr>
              <a:t>Investor  - State Dispute</a:t>
            </a:r>
          </a:p>
          <a:p>
            <a:pPr marL="109728" indent="0">
              <a:buNone/>
            </a:pPr>
            <a:endParaRPr lang="en-US" sz="2000" dirty="0" smtClean="0">
              <a:latin typeface="Palatino Linotype" pitchFamily="18" charset="0"/>
            </a:endParaRPr>
          </a:p>
          <a:p>
            <a:pPr marL="109728" indent="0">
              <a:buNone/>
            </a:pPr>
            <a:r>
              <a:rPr lang="en-US" sz="2000" dirty="0" smtClean="0">
                <a:latin typeface="Palatino Linotype" pitchFamily="18" charset="0"/>
              </a:rPr>
              <a:t>Jurisdictional conditions under Article 26 of the ECT:</a:t>
            </a:r>
          </a:p>
          <a:p>
            <a:pPr marL="109728" indent="0">
              <a:buNone/>
            </a:pPr>
            <a:endParaRPr lang="en-US" sz="2000" dirty="0" smtClean="0">
              <a:latin typeface="Palatino Linotype" pitchFamily="18" charset="0"/>
            </a:endParaRPr>
          </a:p>
          <a:p>
            <a:pPr marL="566928" indent="-457200">
              <a:buAutoNum type="alphaLcPeriod"/>
            </a:pPr>
            <a:r>
              <a:rPr lang="en-US" sz="2000" dirty="0" smtClean="0">
                <a:latin typeface="Palatino Linotype" pitchFamily="18" charset="0"/>
              </a:rPr>
              <a:t>the </a:t>
            </a:r>
            <a:r>
              <a:rPr lang="en-US" sz="2000" dirty="0">
                <a:latin typeface="Palatino Linotype" pitchFamily="18" charset="0"/>
              </a:rPr>
              <a:t>dispute relates to an alleged breach of an obligation of a Contracting State under Part III of the </a:t>
            </a:r>
            <a:r>
              <a:rPr lang="en-US" sz="2000" dirty="0" smtClean="0">
                <a:latin typeface="Palatino Linotype" pitchFamily="18" charset="0"/>
              </a:rPr>
              <a:t>ECT</a:t>
            </a:r>
          </a:p>
          <a:p>
            <a:pPr marL="566928" indent="-457200">
              <a:buAutoNum type="alphaLcPeriod"/>
            </a:pPr>
            <a:r>
              <a:rPr lang="en-US" sz="2000" dirty="0">
                <a:latin typeface="Palatino Linotype" pitchFamily="18" charset="0"/>
              </a:rPr>
              <a:t>the dispute relates to an </a:t>
            </a:r>
            <a:r>
              <a:rPr lang="en-US" sz="2000" dirty="0" smtClean="0">
                <a:latin typeface="Palatino Linotype" pitchFamily="18" charset="0"/>
              </a:rPr>
              <a:t>“Investment”, </a:t>
            </a:r>
          </a:p>
          <a:p>
            <a:pPr marL="566928" indent="-457200">
              <a:buAutoNum type="alphaLcPeriod"/>
            </a:pPr>
            <a:r>
              <a:rPr lang="en-US" sz="2000" dirty="0">
                <a:latin typeface="Palatino Linotype" pitchFamily="18" charset="0"/>
              </a:rPr>
              <a:t>t</a:t>
            </a:r>
            <a:r>
              <a:rPr lang="en-US" sz="2000" dirty="0" smtClean="0">
                <a:latin typeface="Palatino Linotype" pitchFamily="18" charset="0"/>
              </a:rPr>
              <a:t>he “Investment” </a:t>
            </a:r>
            <a:r>
              <a:rPr lang="en-US" sz="2000" dirty="0">
                <a:latin typeface="Palatino Linotype" pitchFamily="18" charset="0"/>
              </a:rPr>
              <a:t>must have been made in the “Area” of the Contracting </a:t>
            </a:r>
            <a:r>
              <a:rPr lang="en-US" sz="2000" dirty="0" smtClean="0">
                <a:latin typeface="Palatino Linotype" pitchFamily="18" charset="0"/>
              </a:rPr>
              <a:t>State</a:t>
            </a:r>
          </a:p>
          <a:p>
            <a:pPr marL="566928" indent="-457200">
              <a:buAutoNum type="alphaLcPeriod"/>
            </a:pPr>
            <a:r>
              <a:rPr lang="en-US" sz="2000" dirty="0">
                <a:latin typeface="Palatino Linotype" pitchFamily="18" charset="0"/>
              </a:rPr>
              <a:t>the claimant must be an Investor of a Contacting State, other than the Contracting State in which the investment was </a:t>
            </a:r>
            <a:r>
              <a:rPr lang="en-US" sz="2000" dirty="0" smtClean="0">
                <a:latin typeface="Palatino Linotype" pitchFamily="18" charset="0"/>
              </a:rPr>
              <a:t>made</a:t>
            </a:r>
          </a:p>
          <a:p>
            <a:pPr marL="566928" indent="-457200">
              <a:buAutoNum type="alphaLcPeriod"/>
            </a:pPr>
            <a:r>
              <a:rPr lang="en-US" sz="2000" dirty="0" smtClean="0">
                <a:latin typeface="Palatino Linotype" pitchFamily="18" charset="0"/>
              </a:rPr>
              <a:t>the </a:t>
            </a:r>
            <a:r>
              <a:rPr lang="en-US" sz="2000" dirty="0">
                <a:latin typeface="Palatino Linotype" pitchFamily="18" charset="0"/>
              </a:rPr>
              <a:t>events which lie at the basis of the claim must have taken place when the ECT was in force between the parties.</a:t>
            </a:r>
            <a:endParaRPr lang="el-GR" sz="2000" dirty="0">
              <a:latin typeface="Palatino Linotype" pitchFamily="18" charset="0"/>
            </a:endParaRPr>
          </a:p>
          <a:p>
            <a:pPr marL="109728" indent="0">
              <a:buNone/>
            </a:pPr>
            <a:endParaRPr lang="en-US" sz="2000" dirty="0">
              <a:latin typeface="Palatino Linotype" pitchFamily="18" charset="0"/>
            </a:endParaRPr>
          </a:p>
          <a:p>
            <a:pPr marL="109728" indent="0">
              <a:buNone/>
            </a:pPr>
            <a:endParaRPr lang="el-GR" sz="2000" dirty="0">
              <a:latin typeface="Palatino Linotype" pitchFamily="18" charset="0"/>
            </a:endParaRPr>
          </a:p>
        </p:txBody>
      </p:sp>
    </p:spTree>
    <p:extLst>
      <p:ext uri="{BB962C8B-B14F-4D97-AF65-F5344CB8AC3E}">
        <p14:creationId xmlns:p14="http://schemas.microsoft.com/office/powerpoint/2010/main" val="11130684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066800"/>
          </a:xfrm>
        </p:spPr>
        <p:txBody>
          <a:bodyPr/>
          <a:lstStyle/>
          <a:p>
            <a:r>
              <a:rPr lang="en-US" sz="2000" dirty="0">
                <a:solidFill>
                  <a:srgbClr val="424456"/>
                </a:solidFill>
                <a:latin typeface="Palatino Linotype" pitchFamily="18" charset="0"/>
              </a:rPr>
              <a:t>Case Study: Investment </a:t>
            </a:r>
            <a:r>
              <a:rPr lang="en-US" sz="2000" dirty="0" smtClean="0">
                <a:solidFill>
                  <a:srgbClr val="424456"/>
                </a:solidFill>
                <a:latin typeface="Palatino Linotype" pitchFamily="18" charset="0"/>
              </a:rPr>
              <a:t>protection </a:t>
            </a:r>
            <a:r>
              <a:rPr lang="en-US" sz="2000" dirty="0">
                <a:solidFill>
                  <a:srgbClr val="424456"/>
                </a:solidFill>
                <a:latin typeface="Palatino Linotype" pitchFamily="18" charset="0"/>
              </a:rPr>
              <a:t>of offshore pipeline under the </a:t>
            </a:r>
            <a:r>
              <a:rPr lang="en-US" sz="2000" dirty="0" smtClean="0">
                <a:solidFill>
                  <a:srgbClr val="424456"/>
                </a:solidFill>
                <a:latin typeface="Palatino Linotype" pitchFamily="18" charset="0"/>
              </a:rPr>
              <a:t>ECT</a:t>
            </a:r>
            <a:endParaRPr lang="el-GR" dirty="0"/>
          </a:p>
        </p:txBody>
      </p:sp>
      <p:sp>
        <p:nvSpPr>
          <p:cNvPr id="3" name="Content Placeholder 2"/>
          <p:cNvSpPr>
            <a:spLocks noGrp="1"/>
          </p:cNvSpPr>
          <p:nvPr>
            <p:ph idx="1"/>
          </p:nvPr>
        </p:nvSpPr>
        <p:spPr>
          <a:xfrm>
            <a:off x="457200" y="1412776"/>
            <a:ext cx="8229600" cy="5161760"/>
          </a:xfrm>
        </p:spPr>
        <p:txBody>
          <a:bodyPr>
            <a:normAutofit fontScale="85000" lnSpcReduction="20000"/>
          </a:bodyPr>
          <a:lstStyle/>
          <a:p>
            <a:pPr marL="109728" indent="0" algn="just">
              <a:lnSpc>
                <a:spcPct val="150000"/>
              </a:lnSpc>
              <a:buNone/>
            </a:pPr>
            <a:r>
              <a:rPr lang="en-US" sz="1800" dirty="0" smtClean="0">
                <a:latin typeface="Palatino Linotype" pitchFamily="18" charset="0"/>
              </a:rPr>
              <a:t>“Investment”: broad definition, </a:t>
            </a:r>
            <a:r>
              <a:rPr lang="en-US" sz="1800" dirty="0">
                <a:latin typeface="Palatino Linotype" pitchFamily="18" charset="0"/>
              </a:rPr>
              <a:t>virtually any right, property or interest in money or money’s </a:t>
            </a:r>
            <a:r>
              <a:rPr lang="en-US" sz="1800" dirty="0" smtClean="0">
                <a:latin typeface="Palatino Linotype" pitchFamily="18" charset="0"/>
              </a:rPr>
              <a:t>worth</a:t>
            </a:r>
            <a:endParaRPr lang="en-US" sz="1800" dirty="0" smtClean="0"/>
          </a:p>
          <a:p>
            <a:pPr marL="109728" indent="0" algn="just">
              <a:lnSpc>
                <a:spcPct val="150000"/>
              </a:lnSpc>
              <a:buNone/>
            </a:pPr>
            <a:r>
              <a:rPr lang="en-US" sz="1800" dirty="0" smtClean="0"/>
              <a:t>The </a:t>
            </a:r>
            <a:r>
              <a:rPr lang="en-US" sz="1800" dirty="0"/>
              <a:t>second of the ECT’s Understanding </a:t>
            </a:r>
            <a:r>
              <a:rPr lang="en-US" sz="1800" dirty="0" smtClean="0"/>
              <a:t>on Economic Activity in the Energy Sector includes: “</a:t>
            </a:r>
            <a:r>
              <a:rPr lang="en-US" sz="1800" i="1" dirty="0">
                <a:latin typeface="Palatino Linotype"/>
                <a:ea typeface="Calibri"/>
                <a:cs typeface="Times New Roman"/>
              </a:rPr>
              <a:t>land transportation, distribution, storage and supply of Energy Materials and Products, e.g., by way of transmission and distribution grids and pipelines or dedicated rail lines, and construction of facilities for such, including the laying of oil, gas </a:t>
            </a:r>
            <a:r>
              <a:rPr lang="en-US" sz="1800" i="1" dirty="0" smtClean="0">
                <a:latin typeface="Palatino Linotype"/>
                <a:ea typeface="Calibri"/>
                <a:cs typeface="Times New Roman"/>
              </a:rPr>
              <a:t>and </a:t>
            </a:r>
            <a:r>
              <a:rPr lang="en-US" sz="1800" i="1" dirty="0">
                <a:latin typeface="Palatino Linotype"/>
                <a:ea typeface="Calibri"/>
                <a:cs typeface="Times New Roman"/>
              </a:rPr>
              <a:t>coal-slurry </a:t>
            </a:r>
            <a:r>
              <a:rPr lang="en-US" sz="1800" i="1" dirty="0" smtClean="0">
                <a:latin typeface="Palatino Linotype"/>
                <a:ea typeface="Calibri"/>
                <a:cs typeface="Times New Roman"/>
              </a:rPr>
              <a:t>pipelines”</a:t>
            </a:r>
          </a:p>
          <a:p>
            <a:pPr algn="just"/>
            <a:endParaRPr lang="en-US" sz="1800" dirty="0" smtClean="0">
              <a:latin typeface="Palatino Linotype" pitchFamily="18" charset="0"/>
            </a:endParaRPr>
          </a:p>
          <a:p>
            <a:pPr marL="109728" indent="0" algn="just">
              <a:buNone/>
            </a:pPr>
            <a:r>
              <a:rPr lang="en-US" sz="1800" dirty="0" smtClean="0">
                <a:latin typeface="Palatino Linotype" pitchFamily="18" charset="0"/>
              </a:rPr>
              <a:t>“Area”: not only territory, but also marine areas where State exercises jurisdiction or jurisdictional rights</a:t>
            </a:r>
          </a:p>
          <a:p>
            <a:pPr algn="just"/>
            <a:endParaRPr lang="en-US" sz="1800" dirty="0" smtClean="0">
              <a:latin typeface="Palatino Linotype" pitchFamily="18" charset="0"/>
            </a:endParaRPr>
          </a:p>
          <a:p>
            <a:pPr marL="109728" indent="0" algn="just">
              <a:buNone/>
            </a:pPr>
            <a:r>
              <a:rPr lang="en-US" sz="1800" dirty="0" smtClean="0">
                <a:latin typeface="Palatino Linotype" pitchFamily="18" charset="0"/>
              </a:rPr>
              <a:t>Provisional Application: Article 45(1) ECT</a:t>
            </a:r>
          </a:p>
          <a:p>
            <a:pPr marL="109728" indent="0" algn="just">
              <a:buNone/>
            </a:pPr>
            <a:endParaRPr lang="en-US" sz="1800" dirty="0" smtClean="0">
              <a:latin typeface="Palatino Linotype" pitchFamily="18" charset="0"/>
            </a:endParaRPr>
          </a:p>
          <a:p>
            <a:pPr algn="just"/>
            <a:r>
              <a:rPr lang="en-US" sz="1800" i="1" dirty="0" err="1" smtClean="0">
                <a:latin typeface="Palatino Linotype"/>
                <a:ea typeface="Calibri"/>
                <a:cs typeface="Times New Roman"/>
              </a:rPr>
              <a:t>Kardassopoulos</a:t>
            </a:r>
            <a:r>
              <a:rPr lang="en-US" sz="1800" i="1" dirty="0" smtClean="0">
                <a:latin typeface="Palatino Linotype"/>
                <a:ea typeface="Calibri"/>
                <a:cs typeface="Times New Roman"/>
              </a:rPr>
              <a:t> </a:t>
            </a:r>
            <a:r>
              <a:rPr lang="en-US" sz="1800" i="1" dirty="0">
                <a:latin typeface="Palatino Linotype"/>
                <a:ea typeface="Calibri"/>
                <a:cs typeface="Times New Roman"/>
              </a:rPr>
              <a:t>v. Georgia, </a:t>
            </a:r>
            <a:r>
              <a:rPr lang="en-US" sz="1800" dirty="0">
                <a:latin typeface="Palatino Linotype"/>
                <a:ea typeface="Calibri"/>
                <a:cs typeface="Times New Roman"/>
              </a:rPr>
              <a:t>ICSID Case No. ARB/05/18, Decision in Jurisdiction, 6 July </a:t>
            </a:r>
            <a:r>
              <a:rPr lang="en-US" sz="1800" dirty="0" smtClean="0">
                <a:latin typeface="Palatino Linotype"/>
                <a:ea typeface="Calibri"/>
                <a:cs typeface="Times New Roman"/>
              </a:rPr>
              <a:t>2007 </a:t>
            </a:r>
            <a:r>
              <a:rPr lang="en-US" sz="1800" i="1" dirty="0" smtClean="0">
                <a:latin typeface="Palatino Linotype"/>
                <a:ea typeface="Calibri"/>
                <a:cs typeface="Times New Roman"/>
              </a:rPr>
              <a:t>			</a:t>
            </a:r>
          </a:p>
          <a:p>
            <a:pPr algn="just"/>
            <a:r>
              <a:rPr lang="en-US" sz="1800" i="1" dirty="0" err="1" smtClean="0">
                <a:latin typeface="Palatino Linotype"/>
                <a:ea typeface="Calibri"/>
                <a:cs typeface="Times New Roman"/>
              </a:rPr>
              <a:t>Yukos</a:t>
            </a:r>
            <a:r>
              <a:rPr lang="en-US" sz="1800" i="1" dirty="0" smtClean="0">
                <a:latin typeface="Palatino Linotype"/>
                <a:ea typeface="Calibri"/>
                <a:cs typeface="Times New Roman"/>
              </a:rPr>
              <a:t> </a:t>
            </a:r>
            <a:r>
              <a:rPr lang="en-US" sz="1800" i="1" dirty="0">
                <a:latin typeface="Palatino Linotype"/>
                <a:ea typeface="Calibri"/>
                <a:cs typeface="Times New Roman"/>
              </a:rPr>
              <a:t>Universal Limited v. the Russian Federation, </a:t>
            </a:r>
            <a:r>
              <a:rPr lang="en-US" sz="1800" dirty="0">
                <a:latin typeface="Palatino Linotype"/>
                <a:ea typeface="Calibri"/>
                <a:cs typeface="Times New Roman"/>
              </a:rPr>
              <a:t>PCA, </a:t>
            </a:r>
            <a:r>
              <a:rPr lang="en-US" sz="1800" dirty="0" smtClean="0">
                <a:latin typeface="Palatino Linotype"/>
                <a:ea typeface="Calibri"/>
                <a:cs typeface="Times New Roman"/>
              </a:rPr>
              <a:t>Jurisdiction and Admissibility, Case </a:t>
            </a:r>
            <a:r>
              <a:rPr lang="en-US" sz="1800" dirty="0">
                <a:latin typeface="Palatino Linotype"/>
                <a:ea typeface="Calibri"/>
                <a:cs typeface="Times New Roman"/>
              </a:rPr>
              <a:t>No. AA27, 30 November </a:t>
            </a:r>
            <a:r>
              <a:rPr lang="en-US" sz="1800" dirty="0" smtClean="0">
                <a:latin typeface="Palatino Linotype"/>
                <a:ea typeface="Calibri"/>
                <a:cs typeface="Times New Roman"/>
              </a:rPr>
              <a:t>2009</a:t>
            </a:r>
          </a:p>
          <a:p>
            <a:pPr marL="109728" indent="0" algn="just">
              <a:buNone/>
            </a:pPr>
            <a:endParaRPr lang="en-US" sz="1800" dirty="0" smtClean="0">
              <a:latin typeface="Palatino Linotype"/>
              <a:ea typeface="Calibri"/>
              <a:cs typeface="Times New Roman"/>
            </a:endParaRPr>
          </a:p>
          <a:p>
            <a:pPr marL="109728" indent="0" algn="just">
              <a:buNone/>
            </a:pPr>
            <a:r>
              <a:rPr lang="en-US" sz="1800" dirty="0" smtClean="0">
                <a:latin typeface="Palatino Linotype"/>
                <a:ea typeface="Calibri"/>
                <a:cs typeface="Times New Roman"/>
              </a:rPr>
              <a:t>Regulatory Expropriation: degree of interference and effect on investor’s interests </a:t>
            </a:r>
          </a:p>
          <a:p>
            <a:pPr marL="109728" indent="0" algn="just">
              <a:buNone/>
            </a:pPr>
            <a:endParaRPr lang="en-US" sz="1800" dirty="0" smtClean="0">
              <a:latin typeface="Palatino Linotype"/>
              <a:ea typeface="Calibri"/>
              <a:cs typeface="Times New Roman"/>
            </a:endParaRPr>
          </a:p>
          <a:p>
            <a:pPr marL="109728" indent="0" algn="just">
              <a:buNone/>
            </a:pPr>
            <a:r>
              <a:rPr lang="en-US" sz="1800" dirty="0" smtClean="0">
                <a:latin typeface="Palatino Linotype"/>
                <a:ea typeface="Calibri"/>
                <a:cs typeface="Times New Roman"/>
              </a:rPr>
              <a:t>Non – pecuniary remedy: Possibility of withdrawal of detrimental regulatory measures</a:t>
            </a:r>
          </a:p>
          <a:p>
            <a:pPr algn="just"/>
            <a:endParaRPr lang="en-US" sz="1800" dirty="0">
              <a:latin typeface="Palatino Linotype"/>
              <a:ea typeface="Calibri"/>
              <a:cs typeface="Times New Roman"/>
            </a:endParaRPr>
          </a:p>
          <a:p>
            <a:pPr algn="just"/>
            <a:endParaRPr lang="en-US" sz="1800" dirty="0" smtClean="0">
              <a:latin typeface="Palatino Linotype"/>
              <a:ea typeface="Calibri"/>
              <a:cs typeface="Times New Roman"/>
            </a:endParaRPr>
          </a:p>
          <a:p>
            <a:pPr algn="just"/>
            <a:endParaRPr lang="en-US" sz="1800" dirty="0">
              <a:latin typeface="Palatino Linotype"/>
              <a:cs typeface="Times New Roman"/>
            </a:endParaRPr>
          </a:p>
          <a:p>
            <a:pPr marL="109728" indent="0" algn="just">
              <a:buNone/>
            </a:pPr>
            <a:endParaRPr lang="en-US" sz="1800" dirty="0">
              <a:latin typeface="Palatino Linotype" pitchFamily="18" charset="0"/>
            </a:endParaRPr>
          </a:p>
        </p:txBody>
      </p:sp>
    </p:spTree>
    <p:extLst>
      <p:ext uri="{BB962C8B-B14F-4D97-AF65-F5344CB8AC3E}">
        <p14:creationId xmlns:p14="http://schemas.microsoft.com/office/powerpoint/2010/main" val="3824988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066800"/>
          </a:xfrm>
        </p:spPr>
        <p:txBody>
          <a:bodyPr/>
          <a:lstStyle/>
          <a:p>
            <a:r>
              <a:rPr lang="en-US" sz="2000" dirty="0" smtClean="0">
                <a:solidFill>
                  <a:srgbClr val="424456"/>
                </a:solidFill>
                <a:latin typeface="Palatino Linotype" pitchFamily="18" charset="0"/>
              </a:rPr>
              <a:t>Investment </a:t>
            </a:r>
            <a:r>
              <a:rPr lang="en-US" sz="2000" dirty="0">
                <a:solidFill>
                  <a:srgbClr val="424456"/>
                </a:solidFill>
                <a:latin typeface="Palatino Linotype" pitchFamily="18" charset="0"/>
              </a:rPr>
              <a:t>Protection of offshore pipeline under the </a:t>
            </a:r>
            <a:r>
              <a:rPr lang="en-US" sz="2000" dirty="0" smtClean="0">
                <a:solidFill>
                  <a:srgbClr val="424456"/>
                </a:solidFill>
                <a:latin typeface="Palatino Linotype" pitchFamily="18" charset="0"/>
              </a:rPr>
              <a:t>ECT within the EU </a:t>
            </a:r>
            <a:endParaRPr lang="el-GR" dirty="0"/>
          </a:p>
        </p:txBody>
      </p:sp>
      <p:sp>
        <p:nvSpPr>
          <p:cNvPr id="3" name="Content Placeholder 2"/>
          <p:cNvSpPr>
            <a:spLocks noGrp="1"/>
          </p:cNvSpPr>
          <p:nvPr>
            <p:ph idx="1"/>
          </p:nvPr>
        </p:nvSpPr>
        <p:spPr>
          <a:xfrm>
            <a:off x="395536" y="1484784"/>
            <a:ext cx="8229600" cy="4824536"/>
          </a:xfrm>
        </p:spPr>
        <p:txBody>
          <a:bodyPr>
            <a:normAutofit fontScale="77500" lnSpcReduction="20000"/>
          </a:bodyPr>
          <a:lstStyle/>
          <a:p>
            <a:pPr marL="109728" indent="0">
              <a:buNone/>
            </a:pPr>
            <a:endParaRPr lang="en-US" sz="1800" dirty="0" smtClean="0">
              <a:latin typeface="Palatino Linotype" pitchFamily="18" charset="0"/>
            </a:endParaRPr>
          </a:p>
          <a:p>
            <a:pPr marL="109728" indent="0">
              <a:lnSpc>
                <a:spcPct val="120000"/>
              </a:lnSpc>
              <a:buNone/>
            </a:pPr>
            <a:r>
              <a:rPr lang="en-US" sz="2100" dirty="0" smtClean="0">
                <a:latin typeface="Palatino Linotype" pitchFamily="18" charset="0"/>
              </a:rPr>
              <a:t>EU law applicable to offshore pipelines (Gas Directive, Gas Regulation, Third Energy Package) affects the protection of investments</a:t>
            </a:r>
          </a:p>
          <a:p>
            <a:pPr marL="109728" indent="0">
              <a:lnSpc>
                <a:spcPct val="120000"/>
              </a:lnSpc>
              <a:buNone/>
            </a:pPr>
            <a:endParaRPr lang="en-US" sz="2100" dirty="0" smtClean="0">
              <a:latin typeface="Palatino Linotype" pitchFamily="18" charset="0"/>
            </a:endParaRPr>
          </a:p>
          <a:p>
            <a:pPr marL="109728" indent="0">
              <a:lnSpc>
                <a:spcPct val="120000"/>
              </a:lnSpc>
              <a:buNone/>
            </a:pPr>
            <a:r>
              <a:rPr lang="en-US" sz="2100" dirty="0" smtClean="0">
                <a:latin typeface="Palatino Linotype" pitchFamily="18" charset="0"/>
              </a:rPr>
              <a:t>ECT applies to intra-EU cases – no “disconnection clause” in the Treaty</a:t>
            </a:r>
          </a:p>
          <a:p>
            <a:pPr marL="109728" indent="0">
              <a:lnSpc>
                <a:spcPct val="120000"/>
              </a:lnSpc>
              <a:buNone/>
            </a:pPr>
            <a:endParaRPr lang="en-US" sz="2100" dirty="0">
              <a:latin typeface="Palatino Linotype" pitchFamily="18" charset="0"/>
            </a:endParaRPr>
          </a:p>
          <a:p>
            <a:pPr marL="109728" indent="0">
              <a:lnSpc>
                <a:spcPct val="120000"/>
              </a:lnSpc>
              <a:buNone/>
            </a:pPr>
            <a:r>
              <a:rPr lang="en-US" sz="2100" dirty="0" smtClean="0">
                <a:latin typeface="Palatino Linotype" pitchFamily="18" charset="0"/>
              </a:rPr>
              <a:t>European Commission’s view:</a:t>
            </a:r>
          </a:p>
          <a:p>
            <a:pPr>
              <a:lnSpc>
                <a:spcPct val="120000"/>
              </a:lnSpc>
            </a:pPr>
            <a:r>
              <a:rPr lang="en-US" sz="2100" dirty="0" smtClean="0">
                <a:latin typeface="Palatino Linotype" pitchFamily="18" charset="0"/>
              </a:rPr>
              <a:t>Arbitral tribunals should decline jurisdiction / admissibility in intra-EU disputes</a:t>
            </a:r>
          </a:p>
          <a:p>
            <a:pPr>
              <a:lnSpc>
                <a:spcPct val="120000"/>
              </a:lnSpc>
            </a:pPr>
            <a:r>
              <a:rPr lang="en-US" sz="2100" dirty="0" smtClean="0">
                <a:latin typeface="Palatino Linotype" pitchFamily="18" charset="0"/>
              </a:rPr>
              <a:t>EU law is applicable law under Article 26(6) of the ECT</a:t>
            </a:r>
          </a:p>
          <a:p>
            <a:pPr>
              <a:lnSpc>
                <a:spcPct val="120000"/>
              </a:lnSpc>
            </a:pPr>
            <a:r>
              <a:rPr lang="en-US" sz="2100" dirty="0" smtClean="0">
                <a:latin typeface="Palatino Linotype" pitchFamily="18" charset="0"/>
              </a:rPr>
              <a:t>EU law confers “equivalent protection” to investors, thus ECT  cannot be violated when EU law is enforced</a:t>
            </a:r>
          </a:p>
          <a:p>
            <a:pPr marL="109728" indent="0">
              <a:lnSpc>
                <a:spcPct val="120000"/>
              </a:lnSpc>
              <a:buNone/>
            </a:pPr>
            <a:endParaRPr lang="en-US" sz="2100" dirty="0" smtClean="0">
              <a:latin typeface="Palatino Linotype" pitchFamily="18" charset="0"/>
            </a:endParaRPr>
          </a:p>
          <a:p>
            <a:pPr marL="109728" indent="0">
              <a:lnSpc>
                <a:spcPct val="120000"/>
              </a:lnSpc>
              <a:buNone/>
            </a:pPr>
            <a:r>
              <a:rPr lang="en-US" sz="2100" dirty="0" smtClean="0">
                <a:latin typeface="Palatino Linotype" pitchFamily="18" charset="0"/>
              </a:rPr>
              <a:t>Can Investors have </a:t>
            </a:r>
            <a:r>
              <a:rPr lang="en-US" sz="2100" dirty="0">
                <a:latin typeface="Palatino Linotype" pitchFamily="18" charset="0"/>
              </a:rPr>
              <a:t>legitimate expectations in regard to the consequences of the implementation by an </a:t>
            </a:r>
            <a:r>
              <a:rPr lang="en-US" sz="2100" dirty="0" smtClean="0">
                <a:latin typeface="Palatino Linotype" pitchFamily="18" charset="0"/>
              </a:rPr>
              <a:t>EU </a:t>
            </a:r>
            <a:r>
              <a:rPr lang="en-US" sz="2100" dirty="0">
                <a:latin typeface="Palatino Linotype" pitchFamily="18" charset="0"/>
              </a:rPr>
              <a:t>member state </a:t>
            </a:r>
            <a:r>
              <a:rPr lang="en-US" sz="2100" dirty="0" smtClean="0">
                <a:latin typeface="Palatino Linotype" pitchFamily="18" charset="0"/>
              </a:rPr>
              <a:t>of EU law?</a:t>
            </a:r>
          </a:p>
          <a:p>
            <a:pPr marL="109728" indent="0">
              <a:lnSpc>
                <a:spcPct val="120000"/>
              </a:lnSpc>
              <a:buNone/>
            </a:pPr>
            <a:endParaRPr lang="en-US" sz="2100" dirty="0">
              <a:latin typeface="Palatino Linotype" pitchFamily="18" charset="0"/>
            </a:endParaRPr>
          </a:p>
          <a:p>
            <a:pPr>
              <a:lnSpc>
                <a:spcPct val="120000"/>
              </a:lnSpc>
            </a:pPr>
            <a:r>
              <a:rPr lang="en-US" sz="2100" dirty="0" err="1">
                <a:latin typeface="Palatino Linotype"/>
                <a:ea typeface="Calibri"/>
                <a:cs typeface="Times New Roman"/>
              </a:rPr>
              <a:t>Electrabel</a:t>
            </a:r>
            <a:r>
              <a:rPr lang="en-US" sz="2100" dirty="0">
                <a:latin typeface="Palatino Linotype"/>
                <a:ea typeface="Calibri"/>
                <a:cs typeface="Times New Roman"/>
              </a:rPr>
              <a:t> v. Republic of Hungary, ICSID Case No. ARB/07/19, Decision on Jurisdiction, Applicable Law and Liability, 30 November 2012</a:t>
            </a:r>
            <a:endParaRPr lang="el-GR" sz="2100" dirty="0">
              <a:latin typeface="Palatino Linotype" pitchFamily="18" charset="0"/>
            </a:endParaRPr>
          </a:p>
        </p:txBody>
      </p:sp>
    </p:spTree>
    <p:extLst>
      <p:ext uri="{BB962C8B-B14F-4D97-AF65-F5344CB8AC3E}">
        <p14:creationId xmlns:p14="http://schemas.microsoft.com/office/powerpoint/2010/main" val="35144075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066800"/>
          </a:xfrm>
        </p:spPr>
        <p:txBody>
          <a:bodyPr>
            <a:normAutofit/>
          </a:bodyPr>
          <a:lstStyle/>
          <a:p>
            <a:r>
              <a:rPr lang="en-US" sz="2000" dirty="0" smtClean="0">
                <a:latin typeface="Palatino Linotype" pitchFamily="18" charset="0"/>
              </a:rPr>
              <a:t>Concluding Remarks: Towards an uncertain future for the ECT?</a:t>
            </a:r>
            <a:endParaRPr lang="el-GR" sz="2000" dirty="0">
              <a:latin typeface="Palatino Linotype" pitchFamily="18" charset="0"/>
            </a:endParaRPr>
          </a:p>
        </p:txBody>
      </p:sp>
      <p:sp>
        <p:nvSpPr>
          <p:cNvPr id="3" name="Content Placeholder 2"/>
          <p:cNvSpPr>
            <a:spLocks noGrp="1"/>
          </p:cNvSpPr>
          <p:nvPr>
            <p:ph idx="1"/>
          </p:nvPr>
        </p:nvSpPr>
        <p:spPr>
          <a:xfrm>
            <a:off x="467544" y="1628800"/>
            <a:ext cx="8229600" cy="4968552"/>
          </a:xfrm>
        </p:spPr>
        <p:txBody>
          <a:bodyPr>
            <a:normAutofit/>
          </a:bodyPr>
          <a:lstStyle/>
          <a:p>
            <a:pPr marL="109728" indent="0">
              <a:buNone/>
            </a:pPr>
            <a:endParaRPr lang="en-US" sz="1800" dirty="0" smtClean="0">
              <a:latin typeface="Palatino Linotype" pitchFamily="18" charset="0"/>
            </a:endParaRPr>
          </a:p>
          <a:p>
            <a:pPr marL="109728" indent="0">
              <a:buNone/>
            </a:pPr>
            <a:endParaRPr lang="en-US" sz="1800" dirty="0" smtClean="0">
              <a:latin typeface="Palatino Linotype" pitchFamily="18" charset="0"/>
            </a:endParaRPr>
          </a:p>
          <a:p>
            <a:pPr marL="109728" indent="0">
              <a:buNone/>
            </a:pPr>
            <a:r>
              <a:rPr lang="en-US" sz="1800" dirty="0" smtClean="0">
                <a:latin typeface="Palatino Linotype" pitchFamily="18" charset="0"/>
              </a:rPr>
              <a:t>International Energy Charter signed in May 2015</a:t>
            </a:r>
          </a:p>
          <a:p>
            <a:r>
              <a:rPr lang="en-US" sz="1800" dirty="0" smtClean="0">
                <a:latin typeface="Palatino Linotype" pitchFamily="18" charset="0"/>
              </a:rPr>
              <a:t>66 signatories, among them China</a:t>
            </a:r>
          </a:p>
          <a:p>
            <a:r>
              <a:rPr lang="en-US" sz="1800" dirty="0" smtClean="0">
                <a:latin typeface="Palatino Linotype" pitchFamily="18" charset="0"/>
              </a:rPr>
              <a:t>potential for more coherent global energy governance</a:t>
            </a:r>
          </a:p>
          <a:p>
            <a:endParaRPr lang="en-US" sz="1800" dirty="0">
              <a:latin typeface="Palatino Linotype" pitchFamily="18" charset="0"/>
            </a:endParaRPr>
          </a:p>
          <a:p>
            <a:pPr marL="109728" indent="0">
              <a:buNone/>
            </a:pPr>
            <a:endParaRPr lang="en-US" sz="1800" dirty="0" smtClean="0">
              <a:latin typeface="Palatino Linotype" pitchFamily="18" charset="0"/>
            </a:endParaRPr>
          </a:p>
          <a:p>
            <a:pPr marL="109728" indent="0">
              <a:buNone/>
            </a:pPr>
            <a:r>
              <a:rPr lang="en-US" sz="1800" dirty="0" smtClean="0">
                <a:latin typeface="Palatino Linotype" pitchFamily="18" charset="0"/>
              </a:rPr>
              <a:t>But will the ECT survive in Europe?</a:t>
            </a:r>
          </a:p>
          <a:p>
            <a:pPr marL="109728" indent="0">
              <a:buNone/>
            </a:pPr>
            <a:endParaRPr lang="en-US" sz="1800" dirty="0">
              <a:latin typeface="Palatino Linotype" pitchFamily="18" charset="0"/>
            </a:endParaRPr>
          </a:p>
          <a:p>
            <a:r>
              <a:rPr lang="en-US" sz="1800" dirty="0" smtClean="0">
                <a:latin typeface="Palatino Linotype" pitchFamily="18" charset="0"/>
              </a:rPr>
              <a:t>recent withdrawal of Italy</a:t>
            </a:r>
          </a:p>
          <a:p>
            <a:r>
              <a:rPr lang="en-US" sz="1800" dirty="0" smtClean="0">
                <a:latin typeface="Palatino Linotype" pitchFamily="18" charset="0"/>
              </a:rPr>
              <a:t>wave of intra-EU disputes under the ECT</a:t>
            </a:r>
          </a:p>
          <a:p>
            <a:r>
              <a:rPr lang="en-US" sz="1800" dirty="0" smtClean="0">
                <a:latin typeface="Palatino Linotype" pitchFamily="18" charset="0"/>
              </a:rPr>
              <a:t>arbitral awards may dissuade other States from acceding to ECT</a:t>
            </a:r>
            <a:endParaRPr lang="el-GR" sz="1800" dirty="0">
              <a:latin typeface="Palatino Linotype" pitchFamily="18" charset="0"/>
            </a:endParaRPr>
          </a:p>
        </p:txBody>
      </p:sp>
    </p:spTree>
    <p:extLst>
      <p:ext uri="{BB962C8B-B14F-4D97-AF65-F5344CB8AC3E}">
        <p14:creationId xmlns:p14="http://schemas.microsoft.com/office/powerpoint/2010/main" val="12989355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ctr">
              <a:buNone/>
            </a:pPr>
            <a:r>
              <a:rPr lang="en-US" sz="3200" dirty="0" smtClean="0">
                <a:latin typeface="Palatino Linotype" pitchFamily="18" charset="0"/>
              </a:rPr>
              <a:t>Thank you for your attention!</a:t>
            </a:r>
          </a:p>
          <a:p>
            <a:pPr marL="109728" indent="0" algn="ctr">
              <a:buNone/>
            </a:pPr>
            <a:endParaRPr lang="en-US" sz="3200" dirty="0">
              <a:latin typeface="Palatino Linotype" pitchFamily="18" charset="0"/>
            </a:endParaRPr>
          </a:p>
          <a:p>
            <a:pPr marL="109728" indent="0" algn="ctr">
              <a:buNone/>
            </a:pPr>
            <a:endParaRPr lang="en-US" sz="3200" dirty="0" smtClean="0">
              <a:latin typeface="Palatino Linotype" pitchFamily="18" charset="0"/>
            </a:endParaRPr>
          </a:p>
          <a:p>
            <a:pPr marL="109728" indent="0" algn="ctr">
              <a:buNone/>
            </a:pPr>
            <a:endParaRPr lang="en-US" sz="3200" dirty="0">
              <a:latin typeface="Palatino Linotype" pitchFamily="18" charset="0"/>
            </a:endParaRPr>
          </a:p>
          <a:p>
            <a:pPr marL="109728" indent="0" algn="ctr">
              <a:buNone/>
            </a:pPr>
            <a:endParaRPr lang="en-US" sz="2000" i="1" dirty="0" smtClean="0">
              <a:latin typeface="Georgia" pitchFamily="18" charset="0"/>
            </a:endParaRPr>
          </a:p>
          <a:p>
            <a:pPr marL="109728" indent="0" algn="r">
              <a:buNone/>
            </a:pPr>
            <a:r>
              <a:rPr lang="en-US" sz="2000" i="1" dirty="0" smtClean="0">
                <a:latin typeface="Georgia" pitchFamily="18" charset="0"/>
              </a:rPr>
              <a:t>This </a:t>
            </a:r>
            <a:r>
              <a:rPr lang="en-US" sz="2000" i="1" dirty="0">
                <a:latin typeface="Georgia" pitchFamily="18" charset="0"/>
              </a:rPr>
              <a:t>paper was prepared under the Research Project “Energy at Sea” </a:t>
            </a:r>
            <a:r>
              <a:rPr lang="en-US" sz="2000" i="1" dirty="0" smtClean="0">
                <a:latin typeface="Georgia" pitchFamily="18" charset="0"/>
              </a:rPr>
              <a:t>within </a:t>
            </a:r>
            <a:r>
              <a:rPr lang="en-US" sz="2000" i="1" dirty="0">
                <a:latin typeface="Georgia" pitchFamily="18" charset="0"/>
              </a:rPr>
              <a:t>the Research Funding Program ARISTEIA II, funded by the Greek Secretariat for Research and Technology</a:t>
            </a:r>
            <a:endParaRPr lang="el-GR" sz="2000" dirty="0">
              <a:latin typeface="Palatino Linotype" pitchFamily="18" charset="0"/>
            </a:endParaRPr>
          </a:p>
        </p:txBody>
      </p:sp>
    </p:spTree>
    <p:extLst>
      <p:ext uri="{BB962C8B-B14F-4D97-AF65-F5344CB8AC3E}">
        <p14:creationId xmlns:p14="http://schemas.microsoft.com/office/powerpoint/2010/main" val="24084083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75</TotalTime>
  <Words>630</Words>
  <Application>Microsoft Office PowerPoint</Application>
  <PresentationFormat>On-screen Show (4:3)</PresentationFormat>
  <Paragraphs>92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Urban</vt:lpstr>
      <vt:lpstr>  Offshore pipelines as an investment under the Energy Charter Treaty </vt:lpstr>
      <vt:lpstr>Fragmented Legal Framework Regulating Offshore Pipelines</vt:lpstr>
      <vt:lpstr>PowerPoint Presentation</vt:lpstr>
      <vt:lpstr>Case Study: Investment protection of offshore pipeline under the ECT</vt:lpstr>
      <vt:lpstr>Case Study: Investment protection of offshore pipeline under the ECT</vt:lpstr>
      <vt:lpstr>Investment Protection of offshore pipeline under the ECT within the EU </vt:lpstr>
      <vt:lpstr>Concluding Remarks: Towards an uncertain future for the ECT?</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Offshore pipelines as an investment under the Energy Charter Treaty</dc:title>
  <dc:creator>user</dc:creator>
  <cp:lastModifiedBy>user</cp:lastModifiedBy>
  <cp:revision>13</cp:revision>
  <dcterms:created xsi:type="dcterms:W3CDTF">2015-10-20T23:40:35Z</dcterms:created>
  <dcterms:modified xsi:type="dcterms:W3CDTF">2015-10-22T23:22:58Z</dcterms:modified>
</cp:coreProperties>
</file>