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2"/>
  </p:notesMasterIdLst>
  <p:sldIdLst>
    <p:sldId id="273" r:id="rId2"/>
    <p:sldId id="289" r:id="rId3"/>
    <p:sldId id="259" r:id="rId4"/>
    <p:sldId id="257" r:id="rId5"/>
    <p:sldId id="277" r:id="rId6"/>
    <p:sldId id="278" r:id="rId7"/>
    <p:sldId id="279" r:id="rId8"/>
    <p:sldId id="280" r:id="rId9"/>
    <p:sldId id="276" r:id="rId10"/>
    <p:sldId id="268" r:id="rId11"/>
    <p:sldId id="258" r:id="rId12"/>
    <p:sldId id="272" r:id="rId13"/>
    <p:sldId id="270" r:id="rId14"/>
    <p:sldId id="271" r:id="rId15"/>
    <p:sldId id="281" r:id="rId16"/>
    <p:sldId id="282" r:id="rId17"/>
    <p:sldId id="283" r:id="rId18"/>
    <p:sldId id="288" r:id="rId19"/>
    <p:sldId id="286" r:id="rId20"/>
    <p:sldId id="287"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5327C-78C4-486B-904B-809706474B92}" type="datetimeFigureOut">
              <a:rPr lang="el-GR" smtClean="0"/>
              <a:pPr/>
              <a:t>22/10/2015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743E5-A810-445E-8CC8-4A208CACB95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endParaRPr lang="el-GR">
              <a:ea typeface="DejaVu Sans" charset="0"/>
              <a:cs typeface="DejaVu Sans" charset="0"/>
            </a:endParaRPr>
          </a:p>
        </p:txBody>
      </p:sp>
      <p:sp>
        <p:nvSpPr>
          <p:cNvPr id="14339" name="Rectangle 2"/>
          <p:cNvSpPr>
            <a:spLocks noGrp="1" noChangeArrowheads="1"/>
          </p:cNvSpPr>
          <p:nvPr>
            <p:ph type="body"/>
          </p:nvPr>
        </p:nvSpPr>
        <p:spPr>
          <a:xfrm>
            <a:off x="685800" y="4343400"/>
            <a:ext cx="5484813" cy="4114800"/>
          </a:xfrm>
          <a:noFill/>
          <a:ln/>
        </p:spPr>
        <p:txBody>
          <a:bodyPr wrap="none" anchor="ctr"/>
          <a:lstStyle/>
          <a:p>
            <a:endParaRPr lang="el-G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20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2743E5-A810-445E-8CC8-4A208CACB95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2B8E762-B2F3-431A-AE19-C4F93911B1AE}" type="slidenum">
              <a:rPr lang="el-GR"/>
              <a:pPr/>
              <a:t>9</a:t>
            </a:fld>
            <a:endParaRPr lang="el-G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0CFB6F-7BA8-42C0-97D7-6674D5490131}" type="datetimeFigureOut">
              <a:rPr lang="el-GR" smtClean="0"/>
              <a:pPr/>
              <a:t>22/10/2015</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F2853D-5B43-486A-B9AE-F94FD5D85590}"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B0CFB6F-7BA8-42C0-97D7-6674D5490131}" type="datetimeFigureOut">
              <a:rPr lang="el-GR" smtClean="0"/>
              <a:pPr/>
              <a:t>22/10/2015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BF2853D-5B43-486A-B9AE-F94FD5D8559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CB0CFB6F-7BA8-42C0-97D7-6674D5490131}" type="datetimeFigureOut">
              <a:rPr lang="el-GR" smtClean="0"/>
              <a:pPr/>
              <a:t>22/10/2015</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F2853D-5B43-486A-B9AE-F94FD5D85590}"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65138"/>
            <a:ext cx="7772400" cy="5630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32"/>
          <p:cNvSpPr>
            <a:spLocks noGrp="1" noChangeArrowheads="1"/>
          </p:cNvSpPr>
          <p:nvPr>
            <p:ph type="dt" sz="half" idx="10"/>
          </p:nvPr>
        </p:nvSpPr>
        <p:spPr>
          <a:ln/>
        </p:spPr>
        <p:txBody>
          <a:bodyPr/>
          <a:lstStyle>
            <a:lvl1pPr>
              <a:defRPr/>
            </a:lvl1pPr>
          </a:lstStyle>
          <a:p>
            <a:pPr>
              <a:defRPr/>
            </a:pPr>
            <a:fld id="{204EEDBA-F6D6-4358-9C56-B36743ABC2D3}" type="datetime1">
              <a:rPr lang="en-GB"/>
              <a:pPr>
                <a:defRPr/>
              </a:pPr>
              <a:t>22/10/2015</a:t>
            </a:fld>
            <a:endParaRPr lang="el-GR"/>
          </a:p>
        </p:txBody>
      </p:sp>
      <p:sp>
        <p:nvSpPr>
          <p:cNvPr id="4" name="Rectangle 33"/>
          <p:cNvSpPr>
            <a:spLocks noGrp="1" noChangeArrowheads="1"/>
          </p:cNvSpPr>
          <p:nvPr>
            <p:ph type="ftr" sz="quarter" idx="11"/>
          </p:nvPr>
        </p:nvSpPr>
        <p:spPr>
          <a:ln/>
        </p:spPr>
        <p:txBody>
          <a:bodyPr/>
          <a:lstStyle>
            <a:lvl1pPr>
              <a:defRPr/>
            </a:lvl1pPr>
          </a:lstStyle>
          <a:p>
            <a:pPr>
              <a:defRPr/>
            </a:pPr>
            <a:endParaRPr lang="el-GR"/>
          </a:p>
        </p:txBody>
      </p:sp>
      <p:sp>
        <p:nvSpPr>
          <p:cNvPr id="5" name="Rectangle 34"/>
          <p:cNvSpPr>
            <a:spLocks noGrp="1" noChangeArrowheads="1"/>
          </p:cNvSpPr>
          <p:nvPr>
            <p:ph type="sldNum" sz="quarter" idx="12"/>
          </p:nvPr>
        </p:nvSpPr>
        <p:spPr>
          <a:ln/>
        </p:spPr>
        <p:txBody>
          <a:bodyPr/>
          <a:lstStyle>
            <a:lvl1pPr>
              <a:defRPr/>
            </a:lvl1pPr>
          </a:lstStyle>
          <a:p>
            <a:pPr>
              <a:defRPr/>
            </a:pPr>
            <a:fld id="{88AC35A9-2A45-4202-8007-0A417E62E674}" type="slidenum">
              <a:rPr lang="el-GR"/>
              <a:pPr>
                <a:defRPr/>
              </a:pPr>
              <a:t>‹#›</a:t>
            </a:fld>
            <a:endParaRPr lang="el-GR"/>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B0CFB6F-7BA8-42C0-97D7-6674D5490131}" type="datetimeFigureOut">
              <a:rPr lang="el-GR" smtClean="0"/>
              <a:pPr/>
              <a:t>22/10/2015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BF2853D-5B43-486A-B9AE-F94FD5D8559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0CFB6F-7BA8-42C0-97D7-6674D5490131}" type="datetimeFigureOut">
              <a:rPr lang="el-GR" smtClean="0"/>
              <a:pPr/>
              <a:t>22/10/2015</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0BF2853D-5B43-486A-B9AE-F94FD5D85590}"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B0CFB6F-7BA8-42C0-97D7-6674D5490131}" type="datetimeFigureOut">
              <a:rPr lang="el-GR" smtClean="0"/>
              <a:pPr/>
              <a:t>22/10/2015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BF2853D-5B43-486A-B9AE-F94FD5D8559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B0CFB6F-7BA8-42C0-97D7-6674D5490131}" type="datetimeFigureOut">
              <a:rPr lang="el-GR" smtClean="0"/>
              <a:pPr/>
              <a:t>22/10/2015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BF2853D-5B43-486A-B9AE-F94FD5D8559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B0CFB6F-7BA8-42C0-97D7-6674D5490131}" type="datetimeFigureOut">
              <a:rPr lang="el-GR" smtClean="0"/>
              <a:pPr/>
              <a:t>22/10/2015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BF2853D-5B43-486A-B9AE-F94FD5D8559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CB0CFB6F-7BA8-42C0-97D7-6674D5490131}" type="datetimeFigureOut">
              <a:rPr lang="el-GR" smtClean="0"/>
              <a:pPr/>
              <a:t>22/10/2015</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0BF2853D-5B43-486A-B9AE-F94FD5D8559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B0CFB6F-7BA8-42C0-97D7-6674D5490131}" type="datetimeFigureOut">
              <a:rPr lang="el-GR" smtClean="0"/>
              <a:pPr/>
              <a:t>22/10/2015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BF2853D-5B43-486A-B9AE-F94FD5D8559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CB0CFB6F-7BA8-42C0-97D7-6674D5490131}" type="datetimeFigureOut">
              <a:rPr lang="el-GR" smtClean="0"/>
              <a:pPr/>
              <a:t>22/10/2015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BF2853D-5B43-486A-B9AE-F94FD5D85590}"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0CFB6F-7BA8-42C0-97D7-6674D5490131}" type="datetimeFigureOut">
              <a:rPr lang="el-GR" smtClean="0"/>
              <a:pPr/>
              <a:t>22/10/2015</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F2853D-5B43-486A-B9AE-F94FD5D8559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en.wikipedia.org/wiki/Microorganism" TargetMode="External"/><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en.wikipedia.org/wiki/Animal" TargetMode="External"/><Relationship Id="rId5" Type="http://schemas.openxmlformats.org/officeDocument/2006/relationships/hyperlink" Target="https://en.wikipedia.org/wiki/Alga" TargetMode="External"/><Relationship Id="rId10" Type="http://schemas.openxmlformats.org/officeDocument/2006/relationships/hyperlink" Target="https://en.wikipedia.org/wiki/Biofouling" TargetMode="External"/><Relationship Id="rId4" Type="http://schemas.openxmlformats.org/officeDocument/2006/relationships/hyperlink" Target="https://en.wikipedia.org/wiki/Plant" TargetMode="External"/><Relationship Id="rId9" Type="http://schemas.openxmlformats.org/officeDocument/2006/relationships/hyperlink" Target="https://en.wikipedia.org/wiki/Drag_(phys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Biodies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Human_Genome_Project" TargetMode="External"/><Relationship Id="rId13" Type="http://schemas.openxmlformats.org/officeDocument/2006/relationships/hyperlink" Target="http://en.wikipedia.org/wiki/Reference_genome" TargetMode="External"/><Relationship Id="rId3" Type="http://schemas.openxmlformats.org/officeDocument/2006/relationships/hyperlink" Target="http://en.wikipedia.org/wiki/Scientific_research" TargetMode="External"/><Relationship Id="rId7" Type="http://schemas.openxmlformats.org/officeDocument/2006/relationships/hyperlink" Target="http://en.wikipedia.org/wiki/Human_genome" TargetMode="External"/><Relationship Id="rId12" Type="http://schemas.openxmlformats.org/officeDocument/2006/relationships/hyperlink" Target="http://en.wikipedia.org/wiki/Haploid" TargetMode="External"/><Relationship Id="rId17"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hyperlink" Target="http://en.wikipedia.org/wiki/Heterochromatin" TargetMode="External"/><Relationship Id="rId1" Type="http://schemas.openxmlformats.org/officeDocument/2006/relationships/slideLayout" Target="../slideLayouts/slideLayout4.xml"/><Relationship Id="rId6" Type="http://schemas.openxmlformats.org/officeDocument/2006/relationships/hyperlink" Target="http://en.wikipedia.org/wiki/Gene" TargetMode="External"/><Relationship Id="rId11" Type="http://schemas.openxmlformats.org/officeDocument/2006/relationships/hyperlink" Target="http://en.wikipedia.org/wiki/Nucleotides" TargetMode="External"/><Relationship Id="rId5" Type="http://schemas.openxmlformats.org/officeDocument/2006/relationships/hyperlink" Target="http://en.wikipedia.org/wiki/DNA" TargetMode="External"/><Relationship Id="rId15" Type="http://schemas.openxmlformats.org/officeDocument/2006/relationships/hyperlink" Target="http://en.wikipedia.org/wiki/List_of_distinct_cell_types_in_the_adult_human_body" TargetMode="External"/><Relationship Id="rId10" Type="http://schemas.openxmlformats.org/officeDocument/2006/relationships/hyperlink" Target="http://en.wikipedia.org/wiki/University" TargetMode="External"/><Relationship Id="rId4" Type="http://schemas.openxmlformats.org/officeDocument/2006/relationships/hyperlink" Target="http://en.wikipedia.org/wiki/Base_pairs" TargetMode="External"/><Relationship Id="rId9" Type="http://schemas.openxmlformats.org/officeDocument/2006/relationships/hyperlink" Target="http://en.wikipedia.org/wiki/Celera_Corporation" TargetMode="External"/><Relationship Id="rId14" Type="http://schemas.openxmlformats.org/officeDocument/2006/relationships/hyperlink" Target="https://en.wikipedia.org/wiki/Human_Genome_Projec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hyperlink" Target="http://images.google.dk/imgres?imgurl=http://www.comedition.com/Unusual/Einstein.jpg&amp;imgrefurl=http://www.comedition.com/Unusual/timetravel.htm&amp;h=280&amp;w=192&amp;sz=13&amp;tbnid=x3fkSIT2rlsJ:&amp;tbnh=109&amp;tbnw=74&amp;hl=da&amp;start=10&amp;prev=/images?q=einstein+thinking&amp;svnum=10&amp;hl=da&amp;l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556792"/>
            <a:ext cx="8229600" cy="1143000"/>
          </a:xfrm>
        </p:spPr>
        <p:txBody>
          <a:bodyPr>
            <a:normAutofit fontScale="90000"/>
          </a:bodyPr>
          <a:lstStyle/>
          <a:p>
            <a:r>
              <a:rPr lang="en-US" sz="3600" b="1" dirty="0" smtClean="0"/>
              <a:t>Innovative research in exploring for energy resources: the role of modern Biotechnology</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a:xfrm>
            <a:off x="4139952" y="3212976"/>
            <a:ext cx="4042792" cy="1440160"/>
          </a:xfrm>
        </p:spPr>
        <p:txBody>
          <a:bodyPr>
            <a:normAutofit fontScale="62500" lnSpcReduction="20000"/>
          </a:bodyPr>
          <a:lstStyle/>
          <a:p>
            <a:pPr algn="ctr">
              <a:buNone/>
            </a:pPr>
            <a:r>
              <a:rPr lang="en-US" sz="2400" b="1" dirty="0" smtClean="0"/>
              <a:t>Professor Fragiskos Kolisis, </a:t>
            </a:r>
          </a:p>
          <a:p>
            <a:pPr algn="ctr">
              <a:buNone/>
            </a:pPr>
            <a:r>
              <a:rPr lang="en-US" sz="2400" b="1" dirty="0" smtClean="0"/>
              <a:t>School of Chemical Engineering,</a:t>
            </a:r>
          </a:p>
          <a:p>
            <a:pPr algn="ctr">
              <a:buNone/>
            </a:pPr>
            <a:r>
              <a:rPr lang="en-US" sz="2400" b="1" dirty="0" smtClean="0"/>
              <a:t>The National Technical University of Athens</a:t>
            </a:r>
            <a:r>
              <a:rPr lang="el-GR" b="1" dirty="0" smtClean="0"/>
              <a:t/>
            </a:r>
            <a:br>
              <a:rPr lang="el-GR" b="1" dirty="0" smtClean="0"/>
            </a:br>
            <a:endParaRPr lang="en-US" b="1" dirty="0" smtClean="0"/>
          </a:p>
          <a:p>
            <a:pPr>
              <a:buNone/>
            </a:pPr>
            <a:endParaRPr lang="el-GR" dirty="0"/>
          </a:p>
        </p:txBody>
      </p:sp>
      <p:pic>
        <p:nvPicPr>
          <p:cNvPr id="4" name="Picture 2" descr="http://www.chemeng.ntua.gr/images/slider/school_new_1.jpg"/>
          <p:cNvPicPr>
            <a:picLocks noChangeAspect="1" noChangeArrowheads="1"/>
          </p:cNvPicPr>
          <p:nvPr/>
        </p:nvPicPr>
        <p:blipFill>
          <a:blip r:embed="rId3" cstate="print"/>
          <a:srcRect/>
          <a:stretch>
            <a:fillRect/>
          </a:stretch>
        </p:blipFill>
        <p:spPr bwMode="auto">
          <a:xfrm>
            <a:off x="0" y="4797152"/>
            <a:ext cx="622935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t>DNA sequencing</a:t>
            </a:r>
            <a:endParaRPr lang="el-GR" sz="3600" b="1" dirty="0" smtClean="0"/>
          </a:p>
        </p:txBody>
      </p:sp>
      <p:sp>
        <p:nvSpPr>
          <p:cNvPr id="4098" name="Rectangle 2"/>
          <p:cNvSpPr>
            <a:spLocks noGrp="1" noChangeArrowheads="1"/>
          </p:cNvSpPr>
          <p:nvPr>
            <p:ph idx="1"/>
          </p:nvPr>
        </p:nvSpPr>
        <p:spPr>
          <a:xfrm>
            <a:off x="457200" y="1600200"/>
            <a:ext cx="8229600" cy="4997151"/>
          </a:xfrm>
        </p:spPr>
        <p:txBody>
          <a:bodyPr/>
          <a:lstStyle/>
          <a:p>
            <a:pPr algn="ctr" eaLnBrk="1" hangingPunct="1">
              <a:spcBef>
                <a:spcPts val="6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600" dirty="0" smtClean="0"/>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dirty="0" smtClean="0"/>
              <a:t>	</a:t>
            </a:r>
            <a:r>
              <a:rPr lang="en-US" sz="1600" b="1" dirty="0" smtClean="0"/>
              <a:t>Sanger sequencing: </a:t>
            </a:r>
            <a:r>
              <a:rPr lang="el-GR" sz="1600" dirty="0" smtClean="0"/>
              <a:t>Μέθοδος </a:t>
            </a:r>
            <a:r>
              <a:rPr lang="el-GR" sz="1600" dirty="0" err="1" smtClean="0"/>
              <a:t>αλληλούχισης</a:t>
            </a:r>
            <a:r>
              <a:rPr lang="el-GR" sz="1600" dirty="0" smtClean="0"/>
              <a:t> </a:t>
            </a:r>
            <a:r>
              <a:rPr lang="en-US" sz="1600" dirty="0" smtClean="0"/>
              <a:t>DNA </a:t>
            </a:r>
            <a:r>
              <a:rPr lang="el-GR" sz="1600" dirty="0" smtClean="0"/>
              <a:t>με τερματισμό αλυσίδας</a:t>
            </a:r>
            <a:endParaRPr lang="en-US" sz="1600" dirty="0" smtClean="0"/>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dirty="0" smtClean="0"/>
              <a:t>	</a:t>
            </a:r>
            <a:endParaRPr lang="el-GR" sz="1600" dirty="0" smtClean="0"/>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sz="1600" dirty="0" smtClean="0"/>
              <a:t>	</a:t>
            </a:r>
            <a:r>
              <a:rPr lang="el-GR" sz="1600" b="1" dirty="0" smtClean="0"/>
              <a:t>Εύρεση αλυσίδας </a:t>
            </a:r>
            <a:r>
              <a:rPr lang="en-US" sz="1600" b="1" dirty="0" smtClean="0"/>
              <a:t>DNA (</a:t>
            </a:r>
            <a:r>
              <a:rPr lang="el-GR" sz="1600" b="1" dirty="0" smtClean="0"/>
              <a:t>Μέθοδος </a:t>
            </a:r>
            <a:r>
              <a:rPr lang="en-US" sz="1600" b="1" dirty="0" smtClean="0"/>
              <a:t>OLC)</a:t>
            </a:r>
            <a:r>
              <a:rPr lang="el-GR" sz="1600" b="1" dirty="0" smtClean="0"/>
              <a:t>:</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l-GR" sz="1600" b="1" dirty="0" smtClean="0"/>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l-GR" sz="1600" b="1" dirty="0" smtClean="0"/>
          </a:p>
        </p:txBody>
      </p:sp>
      <p:pic>
        <p:nvPicPr>
          <p:cNvPr id="7" name="Picture 6" descr="650px-EagleView_ss.jpg"/>
          <p:cNvPicPr>
            <a:picLocks noChangeAspect="1"/>
          </p:cNvPicPr>
          <p:nvPr/>
        </p:nvPicPr>
        <p:blipFill>
          <a:blip r:embed="rId3" cstate="print"/>
          <a:srcRect/>
          <a:stretch>
            <a:fillRect/>
          </a:stretch>
        </p:blipFill>
        <p:spPr bwMode="auto">
          <a:xfrm>
            <a:off x="1187624" y="2924227"/>
            <a:ext cx="7084380" cy="393377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91264" cy="346050"/>
          </a:xfrm>
        </p:spPr>
        <p:txBody>
          <a:bodyPr>
            <a:noAutofit/>
          </a:bodyPr>
          <a:lstStyle/>
          <a:p>
            <a:r>
              <a:rPr lang="el-GR" sz="2800" b="1" dirty="0" smtClean="0"/>
              <a:t>BIOTECHNOLOGY AND RISK ASSESMENT</a:t>
            </a:r>
            <a:endParaRPr lang="el-GR" sz="2800" b="1" dirty="0"/>
          </a:p>
        </p:txBody>
      </p:sp>
      <p:sp>
        <p:nvSpPr>
          <p:cNvPr id="3" name="2 - Θέση περιεχομένου"/>
          <p:cNvSpPr>
            <a:spLocks noGrp="1"/>
          </p:cNvSpPr>
          <p:nvPr>
            <p:ph idx="1"/>
          </p:nvPr>
        </p:nvSpPr>
        <p:spPr>
          <a:xfrm>
            <a:off x="467544" y="1052736"/>
            <a:ext cx="8219256" cy="5073427"/>
          </a:xfrm>
        </p:spPr>
        <p:txBody>
          <a:bodyPr>
            <a:normAutofit fontScale="85000" lnSpcReduction="20000"/>
          </a:bodyPr>
          <a:lstStyle/>
          <a:p>
            <a:r>
              <a:rPr lang="en-US" dirty="0"/>
              <a:t>Biotechnology, like other advanced technologies, has the potential for misuse. Concern about this has led to efforts by some groups to enact legislation restricting or banning certain processes or programs, such as human cloning and embryonic stem-cell </a:t>
            </a:r>
            <a:r>
              <a:rPr lang="en-US" dirty="0" smtClean="0"/>
              <a:t>research</a:t>
            </a:r>
            <a:r>
              <a:rPr lang="el-GR" dirty="0" smtClean="0"/>
              <a:t>, </a:t>
            </a:r>
            <a:r>
              <a:rPr lang="el-GR" dirty="0" err="1" smtClean="0"/>
              <a:t>GMOs</a:t>
            </a:r>
            <a:r>
              <a:rPr lang="el-GR" dirty="0" smtClean="0"/>
              <a:t>, </a:t>
            </a:r>
            <a:r>
              <a:rPr lang="el-GR" dirty="0" err="1" smtClean="0"/>
              <a:t>etc</a:t>
            </a:r>
            <a:r>
              <a:rPr lang="el-GR" dirty="0" smtClean="0"/>
              <a:t>.</a:t>
            </a:r>
          </a:p>
          <a:p>
            <a:endParaRPr lang="el-GR" dirty="0" smtClean="0"/>
          </a:p>
          <a:p>
            <a:r>
              <a:rPr lang="en-US" dirty="0"/>
              <a:t>There is a rich public debate about how the potential risks associated with biotechnology methods and </a:t>
            </a:r>
            <a:r>
              <a:rPr lang="en-US" dirty="0" err="1"/>
              <a:t>bioindustry</a:t>
            </a:r>
            <a:r>
              <a:rPr lang="en-US" dirty="0"/>
              <a:t> products should be assessed and about whether and how bioethics should influence public policy. A general structure for guiding public policy discourse is emerging but is not fully developed. Groups perceive risks differently depending on their culture, scientific background, perception of government, and other factors. Expert opinion supports a range of positions</a:t>
            </a:r>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67544" y="1124744"/>
            <a:ext cx="7228656" cy="5330992"/>
          </a:xfrm>
        </p:spPr>
        <p:txBody>
          <a:bodyPr/>
          <a:lstStyle/>
          <a:p>
            <a:pPr algn="ctr">
              <a:buNone/>
            </a:pPr>
            <a:r>
              <a:rPr lang="en-US" dirty="0" smtClean="0"/>
              <a:t>Innovative research in exploring for energy resources: the role of modern Biotechnology</a:t>
            </a:r>
            <a:endParaRPr lang="el-GR" dirty="0" smtClean="0"/>
          </a:p>
          <a:p>
            <a:endParaRPr lang="en-US" dirty="0" smtClean="0"/>
          </a:p>
          <a:p>
            <a:pPr>
              <a:buNone/>
            </a:pPr>
            <a:r>
              <a:rPr lang="en-US" dirty="0" smtClean="0"/>
              <a:t>Three examples </a:t>
            </a:r>
          </a:p>
          <a:p>
            <a:r>
              <a:rPr lang="en-US" b="1" i="1" dirty="0" smtClean="0"/>
              <a:t>Antifouling to protect ships</a:t>
            </a:r>
          </a:p>
          <a:p>
            <a:r>
              <a:rPr lang="en-US" b="1" i="1" dirty="0" smtClean="0"/>
              <a:t>Biodiesel from green algae</a:t>
            </a:r>
          </a:p>
          <a:p>
            <a:r>
              <a:rPr lang="en-GB" b="1" i="1" dirty="0" smtClean="0"/>
              <a:t>Oil and Gas Exploration Based on </a:t>
            </a:r>
            <a:r>
              <a:rPr lang="en-GB" b="1" i="1" dirty="0" err="1" smtClean="0"/>
              <a:t>Metagenomic</a:t>
            </a:r>
            <a:r>
              <a:rPr lang="en-GB" b="1" i="1" dirty="0" smtClean="0"/>
              <a:t> Analysis</a:t>
            </a:r>
            <a:endParaRPr lang="en-US" i="1" dirty="0" smtClean="0"/>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186808" cy="2650306"/>
          </a:xfrm>
        </p:spPr>
        <p:txBody>
          <a:bodyPr>
            <a:normAutofit/>
          </a:bodyPr>
          <a:lstStyle/>
          <a:p>
            <a:r>
              <a:rPr lang="en-US" sz="1800" b="1" dirty="0" err="1"/>
              <a:t>Biofouling</a:t>
            </a:r>
            <a:r>
              <a:rPr lang="en-US" sz="1800" dirty="0"/>
              <a:t> or </a:t>
            </a:r>
            <a:r>
              <a:rPr lang="en-US" sz="1800" b="1" dirty="0"/>
              <a:t>biological fouling</a:t>
            </a:r>
            <a:r>
              <a:rPr lang="en-US" sz="1800" dirty="0"/>
              <a:t> is the accumulation of </a:t>
            </a:r>
            <a:r>
              <a:rPr lang="en-US" sz="1800" dirty="0">
                <a:hlinkClick r:id="rId3" tooltip="Microorganism"/>
              </a:rPr>
              <a:t>microorganisms</a:t>
            </a:r>
            <a:r>
              <a:rPr lang="en-US" sz="1800" dirty="0"/>
              <a:t>, </a:t>
            </a:r>
            <a:r>
              <a:rPr lang="en-US" sz="1800" dirty="0" err="1">
                <a:hlinkClick r:id="rId4" tooltip="Plant"/>
              </a:rPr>
              <a:t>plants</a:t>
            </a:r>
            <a:r>
              <a:rPr lang="en-US" sz="1800" dirty="0" err="1"/>
              <a:t>,</a:t>
            </a:r>
            <a:r>
              <a:rPr lang="en-US" sz="1800" dirty="0" err="1">
                <a:hlinkClick r:id="rId5" tooltip="Alga"/>
              </a:rPr>
              <a:t>algae</a:t>
            </a:r>
            <a:r>
              <a:rPr lang="en-US" sz="1800" dirty="0"/>
              <a:t>, or </a:t>
            </a:r>
            <a:r>
              <a:rPr lang="en-US" sz="1800" dirty="0">
                <a:hlinkClick r:id="rId6" tooltip="Animal"/>
              </a:rPr>
              <a:t>animals</a:t>
            </a:r>
            <a:r>
              <a:rPr lang="en-US" sz="1800" dirty="0"/>
              <a:t> on wetted surfaces</a:t>
            </a:r>
            <a:r>
              <a:rPr lang="en-US" sz="1200" dirty="0"/>
              <a:t>. </a:t>
            </a:r>
            <a:endParaRPr lang="el-GR" sz="1200" dirty="0"/>
          </a:p>
        </p:txBody>
      </p:sp>
      <p:pic>
        <p:nvPicPr>
          <p:cNvPr id="1026" name="Picture 2" descr="C:\Users\user\Desktop\images.jpg"/>
          <p:cNvPicPr>
            <a:picLocks noGrp="1" noChangeAspect="1" noChangeArrowheads="1"/>
          </p:cNvPicPr>
          <p:nvPr>
            <p:ph idx="1"/>
          </p:nvPr>
        </p:nvPicPr>
        <p:blipFill>
          <a:blip r:embed="rId7" cstate="print"/>
          <a:srcRect/>
          <a:stretch>
            <a:fillRect/>
          </a:stretch>
        </p:blipFill>
        <p:spPr bwMode="auto">
          <a:xfrm>
            <a:off x="755576" y="4221088"/>
            <a:ext cx="2952328" cy="2232248"/>
          </a:xfrm>
          <a:prstGeom prst="rect">
            <a:avLst/>
          </a:prstGeom>
          <a:noFill/>
        </p:spPr>
      </p:pic>
      <p:pic>
        <p:nvPicPr>
          <p:cNvPr id="1027" name="Picture 3" descr="C:\Users\user\Desktop\fould_hulls_propeller_compr.jpg"/>
          <p:cNvPicPr>
            <a:picLocks noChangeAspect="1" noChangeArrowheads="1"/>
          </p:cNvPicPr>
          <p:nvPr/>
        </p:nvPicPr>
        <p:blipFill>
          <a:blip r:embed="rId8" cstate="print"/>
          <a:srcRect/>
          <a:stretch>
            <a:fillRect/>
          </a:stretch>
        </p:blipFill>
        <p:spPr bwMode="auto">
          <a:xfrm>
            <a:off x="4716016" y="548680"/>
            <a:ext cx="4176464" cy="3096344"/>
          </a:xfrm>
          <a:prstGeom prst="rect">
            <a:avLst/>
          </a:prstGeom>
          <a:noFill/>
        </p:spPr>
      </p:pic>
      <p:sp>
        <p:nvSpPr>
          <p:cNvPr id="7" name="6 - Ορθογώνιο"/>
          <p:cNvSpPr/>
          <p:nvPr/>
        </p:nvSpPr>
        <p:spPr>
          <a:xfrm>
            <a:off x="3923928" y="3789040"/>
            <a:ext cx="5220072" cy="3323987"/>
          </a:xfrm>
          <a:prstGeom prst="rect">
            <a:avLst/>
          </a:prstGeom>
        </p:spPr>
        <p:txBody>
          <a:bodyPr wrap="square">
            <a:spAutoFit/>
          </a:bodyPr>
          <a:lstStyle/>
          <a:p>
            <a:r>
              <a:rPr lang="el-GR" sz="1400" dirty="0" err="1"/>
              <a:t>T</a:t>
            </a:r>
            <a:r>
              <a:rPr lang="el-GR" sz="1400" dirty="0" err="1" smtClean="0"/>
              <a:t>he</a:t>
            </a:r>
            <a:r>
              <a:rPr lang="el-GR" sz="1400" dirty="0" smtClean="0"/>
              <a:t> </a:t>
            </a:r>
            <a:r>
              <a:rPr lang="el-GR" sz="1400" dirty="0" err="1" smtClean="0"/>
              <a:t>buildup</a:t>
            </a:r>
            <a:r>
              <a:rPr lang="el-GR" sz="1400" dirty="0" smtClean="0"/>
              <a:t> </a:t>
            </a:r>
            <a:r>
              <a:rPr lang="el-GR" sz="1400" dirty="0" err="1" smtClean="0"/>
              <a:t>of</a:t>
            </a:r>
            <a:r>
              <a:rPr lang="el-GR" sz="1400" dirty="0" smtClean="0"/>
              <a:t> </a:t>
            </a:r>
            <a:r>
              <a:rPr lang="el-GR" sz="1400" dirty="0" err="1" smtClean="0"/>
              <a:t>biofouling</a:t>
            </a:r>
            <a:r>
              <a:rPr lang="el-GR" sz="1400" dirty="0" smtClean="0"/>
              <a:t> </a:t>
            </a:r>
            <a:r>
              <a:rPr lang="el-GR" sz="1400" dirty="0" err="1" smtClean="0"/>
              <a:t>on</a:t>
            </a:r>
            <a:r>
              <a:rPr lang="el-GR" sz="1400" dirty="0" smtClean="0"/>
              <a:t> </a:t>
            </a:r>
            <a:r>
              <a:rPr lang="el-GR" sz="1400" dirty="0" err="1" smtClean="0"/>
              <a:t>marine</a:t>
            </a:r>
            <a:r>
              <a:rPr lang="el-GR" sz="1400" dirty="0" smtClean="0"/>
              <a:t> </a:t>
            </a:r>
            <a:r>
              <a:rPr lang="el-GR" sz="1400" dirty="0" err="1" smtClean="0"/>
              <a:t>vessels</a:t>
            </a:r>
            <a:r>
              <a:rPr lang="el-GR" sz="1400" dirty="0" smtClean="0"/>
              <a:t> </a:t>
            </a:r>
            <a:r>
              <a:rPr lang="el-GR" sz="1400" dirty="0" err="1" smtClean="0"/>
              <a:t>poses</a:t>
            </a:r>
            <a:r>
              <a:rPr lang="el-GR" sz="1400" dirty="0" smtClean="0"/>
              <a:t> a </a:t>
            </a:r>
            <a:r>
              <a:rPr lang="el-GR" sz="1400" dirty="0" err="1" smtClean="0"/>
              <a:t>significant</a:t>
            </a:r>
            <a:r>
              <a:rPr lang="el-GR" sz="1400" dirty="0" smtClean="0"/>
              <a:t> </a:t>
            </a:r>
            <a:r>
              <a:rPr lang="el-GR" sz="1400" dirty="0" err="1" smtClean="0"/>
              <a:t>problem</a:t>
            </a:r>
            <a:r>
              <a:rPr lang="el-GR" sz="1400" dirty="0" smtClean="0"/>
              <a:t>. </a:t>
            </a:r>
            <a:r>
              <a:rPr lang="el-GR" sz="1400" dirty="0" err="1" smtClean="0"/>
              <a:t>Over</a:t>
            </a:r>
            <a:r>
              <a:rPr lang="el-GR" sz="1400" dirty="0" smtClean="0"/>
              <a:t> </a:t>
            </a:r>
            <a:r>
              <a:rPr lang="el-GR" sz="1400" dirty="0" err="1" smtClean="0"/>
              <a:t>time</a:t>
            </a:r>
            <a:r>
              <a:rPr lang="el-GR" sz="1400" dirty="0" smtClean="0"/>
              <a:t>, </a:t>
            </a:r>
            <a:r>
              <a:rPr lang="el-GR" sz="1400" dirty="0" err="1" smtClean="0"/>
              <a:t>the</a:t>
            </a:r>
            <a:r>
              <a:rPr lang="el-GR" sz="1400" dirty="0" smtClean="0"/>
              <a:t> </a:t>
            </a:r>
            <a:r>
              <a:rPr lang="el-GR" sz="1400" dirty="0" err="1" smtClean="0"/>
              <a:t>accumulation</a:t>
            </a:r>
            <a:r>
              <a:rPr lang="el-GR" sz="1400" dirty="0" smtClean="0"/>
              <a:t> </a:t>
            </a:r>
            <a:r>
              <a:rPr lang="el-GR" sz="1400" dirty="0" err="1" smtClean="0"/>
              <a:t>of</a:t>
            </a:r>
            <a:r>
              <a:rPr lang="el-GR" sz="1400" dirty="0" smtClean="0"/>
              <a:t> </a:t>
            </a:r>
            <a:r>
              <a:rPr lang="el-GR" sz="1400" dirty="0" err="1" smtClean="0"/>
              <a:t>biofoulers</a:t>
            </a:r>
            <a:r>
              <a:rPr lang="el-GR" sz="1400" dirty="0" smtClean="0"/>
              <a:t> </a:t>
            </a:r>
            <a:r>
              <a:rPr lang="el-GR" sz="1400" dirty="0" err="1" smtClean="0"/>
              <a:t>on</a:t>
            </a:r>
            <a:r>
              <a:rPr lang="el-GR" sz="1400" dirty="0" smtClean="0"/>
              <a:t> </a:t>
            </a:r>
            <a:r>
              <a:rPr lang="el-GR" sz="1400" dirty="0" err="1" smtClean="0"/>
              <a:t>hulls</a:t>
            </a:r>
            <a:r>
              <a:rPr lang="el-GR" sz="1400" dirty="0" smtClean="0"/>
              <a:t> </a:t>
            </a:r>
            <a:r>
              <a:rPr lang="el-GR" sz="1400" dirty="0" err="1" smtClean="0"/>
              <a:t>can</a:t>
            </a:r>
            <a:r>
              <a:rPr lang="el-GR" sz="1400" dirty="0" smtClean="0"/>
              <a:t> </a:t>
            </a:r>
            <a:r>
              <a:rPr lang="el-GR" sz="1400" dirty="0" err="1" smtClean="0"/>
              <a:t>increase</a:t>
            </a:r>
            <a:r>
              <a:rPr lang="el-GR" sz="1400" dirty="0" smtClean="0"/>
              <a:t> </a:t>
            </a:r>
            <a:r>
              <a:rPr lang="el-GR" sz="1400" dirty="0" err="1" smtClean="0"/>
              <a:t>both</a:t>
            </a:r>
            <a:r>
              <a:rPr lang="el-GR" sz="1400" dirty="0" smtClean="0"/>
              <a:t> </a:t>
            </a:r>
            <a:r>
              <a:rPr lang="el-GR" sz="1400" dirty="0" err="1" smtClean="0"/>
              <a:t>the</a:t>
            </a:r>
            <a:r>
              <a:rPr lang="el-GR" sz="1400" dirty="0" smtClean="0"/>
              <a:t> </a:t>
            </a:r>
            <a:r>
              <a:rPr lang="el-GR" sz="1400" dirty="0" err="1" smtClean="0"/>
              <a:t>hydrodynamic</a:t>
            </a:r>
            <a:r>
              <a:rPr lang="el-GR" sz="1400" dirty="0" smtClean="0"/>
              <a:t> </a:t>
            </a:r>
            <a:r>
              <a:rPr lang="el-GR" sz="1400" dirty="0" err="1" smtClean="0"/>
              <a:t>volume</a:t>
            </a:r>
            <a:r>
              <a:rPr lang="el-GR" sz="1400" dirty="0" smtClean="0"/>
              <a:t> </a:t>
            </a:r>
            <a:r>
              <a:rPr lang="el-GR" sz="1400" dirty="0" err="1" smtClean="0"/>
              <a:t>of</a:t>
            </a:r>
            <a:r>
              <a:rPr lang="el-GR" sz="1400" dirty="0" smtClean="0"/>
              <a:t> a </a:t>
            </a:r>
            <a:r>
              <a:rPr lang="el-GR" sz="1400" dirty="0" err="1" smtClean="0"/>
              <a:t>vessel</a:t>
            </a:r>
            <a:r>
              <a:rPr lang="el-GR" sz="1400" dirty="0" smtClean="0"/>
              <a:t> </a:t>
            </a:r>
            <a:r>
              <a:rPr lang="el-GR" sz="1400" dirty="0" err="1" smtClean="0"/>
              <a:t>and</a:t>
            </a:r>
            <a:r>
              <a:rPr lang="el-GR" sz="1400" dirty="0" smtClean="0"/>
              <a:t> </a:t>
            </a:r>
            <a:r>
              <a:rPr lang="el-GR" sz="1400" dirty="0" err="1" smtClean="0"/>
              <a:t>the</a:t>
            </a:r>
            <a:r>
              <a:rPr lang="el-GR" sz="1400" dirty="0" smtClean="0"/>
              <a:t> </a:t>
            </a:r>
            <a:r>
              <a:rPr lang="el-GR" sz="1400" dirty="0" err="1" smtClean="0"/>
              <a:t>frictional</a:t>
            </a:r>
            <a:r>
              <a:rPr lang="el-GR" sz="1400" dirty="0" smtClean="0"/>
              <a:t> </a:t>
            </a:r>
            <a:r>
              <a:rPr lang="el-GR" sz="1400" dirty="0" err="1" smtClean="0"/>
              <a:t>effects</a:t>
            </a:r>
            <a:r>
              <a:rPr lang="el-GR" sz="1400" dirty="0" smtClean="0"/>
              <a:t> </a:t>
            </a:r>
            <a:r>
              <a:rPr lang="el-GR" sz="1400" dirty="0" err="1" smtClean="0"/>
              <a:t>leading</a:t>
            </a:r>
            <a:r>
              <a:rPr lang="el-GR" sz="1400" dirty="0" smtClean="0"/>
              <a:t> </a:t>
            </a:r>
            <a:r>
              <a:rPr lang="el-GR" sz="1400" dirty="0" err="1" smtClean="0"/>
              <a:t>to</a:t>
            </a:r>
            <a:r>
              <a:rPr lang="el-GR" sz="1400" dirty="0" smtClean="0"/>
              <a:t> </a:t>
            </a:r>
            <a:r>
              <a:rPr lang="el-GR" sz="1400" dirty="0" err="1" smtClean="0"/>
              <a:t>increased</a:t>
            </a:r>
            <a:r>
              <a:rPr lang="el-GR" sz="1400" dirty="0" smtClean="0"/>
              <a:t> </a:t>
            </a:r>
            <a:r>
              <a:rPr lang="el-GR" sz="1400" dirty="0" err="1" smtClean="0">
                <a:hlinkClick r:id="rId9" tooltip="Drag (physics)"/>
              </a:rPr>
              <a:t>drag</a:t>
            </a:r>
            <a:r>
              <a:rPr lang="el-GR" sz="1400" dirty="0" smtClean="0"/>
              <a:t> </a:t>
            </a:r>
            <a:r>
              <a:rPr lang="el-GR" sz="1400" dirty="0" err="1" smtClean="0"/>
              <a:t>of</a:t>
            </a:r>
            <a:r>
              <a:rPr lang="el-GR" sz="1400" dirty="0" smtClean="0"/>
              <a:t> </a:t>
            </a:r>
            <a:r>
              <a:rPr lang="el-GR" sz="1400" dirty="0" err="1" smtClean="0"/>
              <a:t>up</a:t>
            </a:r>
            <a:r>
              <a:rPr lang="el-GR" sz="1400" dirty="0" smtClean="0"/>
              <a:t> </a:t>
            </a:r>
            <a:r>
              <a:rPr lang="el-GR" sz="1400" dirty="0" err="1" smtClean="0"/>
              <a:t>to</a:t>
            </a:r>
            <a:r>
              <a:rPr lang="el-GR" sz="1400" dirty="0" smtClean="0"/>
              <a:t> 60%</a:t>
            </a:r>
            <a:r>
              <a:rPr lang="el-GR" sz="1400" baseline="30000" dirty="0" smtClean="0">
                <a:hlinkClick r:id="rId10"/>
              </a:rPr>
              <a:t>[4]</a:t>
            </a:r>
            <a:r>
              <a:rPr lang="el-GR" sz="1400" b="1" dirty="0" smtClean="0">
                <a:solidFill>
                  <a:srgbClr val="FF0000"/>
                </a:solidFill>
              </a:rPr>
              <a:t> </a:t>
            </a:r>
            <a:r>
              <a:rPr lang="el-GR" sz="1400" b="1" dirty="0" err="1" smtClean="0">
                <a:solidFill>
                  <a:srgbClr val="FF0000"/>
                </a:solidFill>
              </a:rPr>
              <a:t>The</a:t>
            </a:r>
            <a:r>
              <a:rPr lang="el-GR" sz="1400" b="1" dirty="0" smtClean="0">
                <a:solidFill>
                  <a:srgbClr val="FF0000"/>
                </a:solidFill>
              </a:rPr>
              <a:t> </a:t>
            </a:r>
            <a:r>
              <a:rPr lang="el-GR" sz="1400" b="1" dirty="0" err="1" smtClean="0">
                <a:solidFill>
                  <a:srgbClr val="FF0000"/>
                </a:solidFill>
              </a:rPr>
              <a:t>drag</a:t>
            </a:r>
            <a:r>
              <a:rPr lang="el-GR" sz="1400" b="1" dirty="0" smtClean="0">
                <a:solidFill>
                  <a:srgbClr val="FF0000"/>
                </a:solidFill>
              </a:rPr>
              <a:t> </a:t>
            </a:r>
            <a:r>
              <a:rPr lang="el-GR" sz="1400" b="1" dirty="0" err="1" smtClean="0">
                <a:solidFill>
                  <a:srgbClr val="FF0000"/>
                </a:solidFill>
              </a:rPr>
              <a:t>increase</a:t>
            </a:r>
            <a:r>
              <a:rPr lang="el-GR" sz="1400" b="1" dirty="0" smtClean="0">
                <a:solidFill>
                  <a:srgbClr val="FF0000"/>
                </a:solidFill>
              </a:rPr>
              <a:t> </a:t>
            </a:r>
            <a:r>
              <a:rPr lang="el-GR" sz="1400" b="1" dirty="0" err="1" smtClean="0">
                <a:solidFill>
                  <a:srgbClr val="FF0000"/>
                </a:solidFill>
              </a:rPr>
              <a:t>has</a:t>
            </a:r>
            <a:r>
              <a:rPr lang="el-GR" sz="1400" b="1" dirty="0" smtClean="0">
                <a:solidFill>
                  <a:srgbClr val="FF0000"/>
                </a:solidFill>
              </a:rPr>
              <a:t> </a:t>
            </a:r>
            <a:r>
              <a:rPr lang="el-GR" sz="1400" b="1" dirty="0" err="1" smtClean="0">
                <a:solidFill>
                  <a:srgbClr val="FF0000"/>
                </a:solidFill>
              </a:rPr>
              <a:t>been</a:t>
            </a:r>
            <a:r>
              <a:rPr lang="el-GR" sz="1400" b="1" dirty="0" smtClean="0">
                <a:solidFill>
                  <a:srgbClr val="FF0000"/>
                </a:solidFill>
              </a:rPr>
              <a:t> </a:t>
            </a:r>
            <a:r>
              <a:rPr lang="el-GR" sz="1400" b="1" dirty="0" err="1" smtClean="0">
                <a:solidFill>
                  <a:srgbClr val="FF0000"/>
                </a:solidFill>
              </a:rPr>
              <a:t>seen</a:t>
            </a:r>
            <a:r>
              <a:rPr lang="el-GR" sz="1400" b="1" dirty="0" smtClean="0">
                <a:solidFill>
                  <a:srgbClr val="FF0000"/>
                </a:solidFill>
              </a:rPr>
              <a:t> </a:t>
            </a:r>
            <a:r>
              <a:rPr lang="el-GR" sz="1400" b="1" dirty="0" err="1" smtClean="0">
                <a:solidFill>
                  <a:srgbClr val="FF0000"/>
                </a:solidFill>
              </a:rPr>
              <a:t>to</a:t>
            </a:r>
            <a:r>
              <a:rPr lang="el-GR" sz="1400" b="1" dirty="0" smtClean="0">
                <a:solidFill>
                  <a:srgbClr val="FF0000"/>
                </a:solidFill>
              </a:rPr>
              <a:t> </a:t>
            </a:r>
            <a:r>
              <a:rPr lang="el-GR" sz="1400" b="1" dirty="0" err="1" smtClean="0">
                <a:solidFill>
                  <a:srgbClr val="FF0000"/>
                </a:solidFill>
              </a:rPr>
              <a:t>decrease</a:t>
            </a:r>
            <a:r>
              <a:rPr lang="el-GR" sz="1400" b="1" dirty="0" smtClean="0">
                <a:solidFill>
                  <a:srgbClr val="FF0000"/>
                </a:solidFill>
              </a:rPr>
              <a:t> </a:t>
            </a:r>
            <a:r>
              <a:rPr lang="el-GR" sz="1400" b="1" dirty="0" err="1" smtClean="0">
                <a:solidFill>
                  <a:srgbClr val="FF0000"/>
                </a:solidFill>
              </a:rPr>
              <a:t>speeds</a:t>
            </a:r>
            <a:r>
              <a:rPr lang="el-GR" sz="1400" b="1" dirty="0" smtClean="0">
                <a:solidFill>
                  <a:srgbClr val="FF0000"/>
                </a:solidFill>
              </a:rPr>
              <a:t> </a:t>
            </a:r>
            <a:r>
              <a:rPr lang="el-GR" sz="1400" b="1" dirty="0" err="1" smtClean="0">
                <a:solidFill>
                  <a:srgbClr val="FF0000"/>
                </a:solidFill>
              </a:rPr>
              <a:t>by</a:t>
            </a:r>
            <a:r>
              <a:rPr lang="el-GR" sz="1400" b="1" dirty="0" smtClean="0">
                <a:solidFill>
                  <a:srgbClr val="FF0000"/>
                </a:solidFill>
              </a:rPr>
              <a:t> </a:t>
            </a:r>
            <a:r>
              <a:rPr lang="el-GR" sz="1400" b="1" dirty="0" err="1" smtClean="0">
                <a:solidFill>
                  <a:srgbClr val="FF0000"/>
                </a:solidFill>
              </a:rPr>
              <a:t>up</a:t>
            </a:r>
            <a:r>
              <a:rPr lang="el-GR" sz="1400" b="1" dirty="0" smtClean="0">
                <a:solidFill>
                  <a:srgbClr val="FF0000"/>
                </a:solidFill>
              </a:rPr>
              <a:t> </a:t>
            </a:r>
            <a:r>
              <a:rPr lang="el-GR" sz="1400" b="1" dirty="0" err="1" smtClean="0">
                <a:solidFill>
                  <a:srgbClr val="FF0000"/>
                </a:solidFill>
              </a:rPr>
              <a:t>to</a:t>
            </a:r>
            <a:r>
              <a:rPr lang="el-GR" sz="1400" b="1" dirty="0" smtClean="0">
                <a:solidFill>
                  <a:srgbClr val="FF0000"/>
                </a:solidFill>
              </a:rPr>
              <a:t> 10%, </a:t>
            </a:r>
            <a:r>
              <a:rPr lang="el-GR" sz="1400" b="1" dirty="0" err="1" smtClean="0">
                <a:solidFill>
                  <a:srgbClr val="FF0000"/>
                </a:solidFill>
              </a:rPr>
              <a:t>which</a:t>
            </a:r>
            <a:r>
              <a:rPr lang="el-GR" sz="1400" b="1" dirty="0" smtClean="0">
                <a:solidFill>
                  <a:srgbClr val="FF0000"/>
                </a:solidFill>
              </a:rPr>
              <a:t> </a:t>
            </a:r>
            <a:r>
              <a:rPr lang="el-GR" sz="1400" b="1" dirty="0" err="1" smtClean="0">
                <a:solidFill>
                  <a:srgbClr val="FF0000"/>
                </a:solidFill>
              </a:rPr>
              <a:t>can</a:t>
            </a:r>
            <a:r>
              <a:rPr lang="el-GR" sz="1400" b="1" dirty="0" smtClean="0">
                <a:solidFill>
                  <a:srgbClr val="FF0000"/>
                </a:solidFill>
              </a:rPr>
              <a:t> </a:t>
            </a:r>
            <a:r>
              <a:rPr lang="el-GR" sz="1400" b="1" dirty="0" err="1" smtClean="0">
                <a:solidFill>
                  <a:srgbClr val="FF0000"/>
                </a:solidFill>
              </a:rPr>
              <a:t>require</a:t>
            </a:r>
            <a:r>
              <a:rPr lang="el-GR" sz="1400" b="1" dirty="0" smtClean="0">
                <a:solidFill>
                  <a:srgbClr val="FF0000"/>
                </a:solidFill>
              </a:rPr>
              <a:t> </a:t>
            </a:r>
            <a:r>
              <a:rPr lang="el-GR" sz="1400" b="1" dirty="0" err="1" smtClean="0">
                <a:solidFill>
                  <a:srgbClr val="FF0000"/>
                </a:solidFill>
              </a:rPr>
              <a:t>up</a:t>
            </a:r>
            <a:r>
              <a:rPr lang="el-GR" sz="1400" b="1" dirty="0" smtClean="0">
                <a:solidFill>
                  <a:srgbClr val="FF0000"/>
                </a:solidFill>
              </a:rPr>
              <a:t> </a:t>
            </a:r>
            <a:r>
              <a:rPr lang="el-GR" sz="1400" b="1" dirty="0" err="1" smtClean="0">
                <a:solidFill>
                  <a:srgbClr val="FF0000"/>
                </a:solidFill>
              </a:rPr>
              <a:t>to</a:t>
            </a:r>
            <a:r>
              <a:rPr lang="el-GR" sz="1400" b="1" dirty="0" smtClean="0">
                <a:solidFill>
                  <a:srgbClr val="FF0000"/>
                </a:solidFill>
              </a:rPr>
              <a:t> a 40% </a:t>
            </a:r>
            <a:r>
              <a:rPr lang="el-GR" sz="1400" b="1" dirty="0" err="1" smtClean="0">
                <a:solidFill>
                  <a:srgbClr val="FF0000"/>
                </a:solidFill>
              </a:rPr>
              <a:t>increase</a:t>
            </a:r>
            <a:r>
              <a:rPr lang="el-GR" sz="1400" b="1" dirty="0" smtClean="0">
                <a:solidFill>
                  <a:srgbClr val="FF0000"/>
                </a:solidFill>
              </a:rPr>
              <a:t> </a:t>
            </a:r>
            <a:r>
              <a:rPr lang="el-GR" sz="1400" b="1" dirty="0" err="1" smtClean="0">
                <a:solidFill>
                  <a:srgbClr val="FF0000"/>
                </a:solidFill>
              </a:rPr>
              <a:t>in</a:t>
            </a:r>
            <a:r>
              <a:rPr lang="el-GR" sz="1400" b="1" dirty="0" smtClean="0">
                <a:solidFill>
                  <a:srgbClr val="FF0000"/>
                </a:solidFill>
              </a:rPr>
              <a:t> </a:t>
            </a:r>
            <a:r>
              <a:rPr lang="el-GR" sz="1400" b="1" dirty="0" err="1" smtClean="0">
                <a:solidFill>
                  <a:srgbClr val="FF0000"/>
                </a:solidFill>
              </a:rPr>
              <a:t>fuel</a:t>
            </a:r>
            <a:r>
              <a:rPr lang="el-GR" sz="1400" b="1" dirty="0" smtClean="0">
                <a:solidFill>
                  <a:srgbClr val="FF0000"/>
                </a:solidFill>
              </a:rPr>
              <a:t> </a:t>
            </a:r>
            <a:r>
              <a:rPr lang="el-GR" sz="1400" b="1" dirty="0" err="1" smtClean="0">
                <a:solidFill>
                  <a:srgbClr val="FF0000"/>
                </a:solidFill>
              </a:rPr>
              <a:t>to</a:t>
            </a:r>
            <a:r>
              <a:rPr lang="el-GR" sz="1400" b="1" dirty="0" smtClean="0">
                <a:solidFill>
                  <a:srgbClr val="FF0000"/>
                </a:solidFill>
              </a:rPr>
              <a:t> </a:t>
            </a:r>
            <a:r>
              <a:rPr lang="el-GR" sz="1400" b="1" dirty="0" err="1" smtClean="0">
                <a:solidFill>
                  <a:srgbClr val="FF0000"/>
                </a:solidFill>
              </a:rPr>
              <a:t>compensate</a:t>
            </a:r>
            <a:r>
              <a:rPr lang="el-GR" sz="1400" b="1" dirty="0" smtClean="0">
                <a:solidFill>
                  <a:srgbClr val="FF0000"/>
                </a:solidFill>
              </a:rPr>
              <a:t>. </a:t>
            </a:r>
            <a:r>
              <a:rPr lang="el-GR" sz="1400" dirty="0" err="1" smtClean="0"/>
              <a:t>With</a:t>
            </a:r>
            <a:r>
              <a:rPr lang="el-GR" sz="1400" dirty="0" smtClean="0"/>
              <a:t> </a:t>
            </a:r>
            <a:r>
              <a:rPr lang="el-GR" sz="1400" dirty="0" err="1" smtClean="0"/>
              <a:t>fuel</a:t>
            </a:r>
            <a:r>
              <a:rPr lang="el-GR" sz="1400" dirty="0" smtClean="0"/>
              <a:t> </a:t>
            </a:r>
            <a:r>
              <a:rPr lang="el-GR" sz="1400" dirty="0" err="1" smtClean="0"/>
              <a:t>typically</a:t>
            </a:r>
            <a:r>
              <a:rPr lang="el-GR" sz="1400" dirty="0" smtClean="0"/>
              <a:t> </a:t>
            </a:r>
            <a:r>
              <a:rPr lang="el-GR" sz="1400" dirty="0" err="1" smtClean="0"/>
              <a:t>comprising</a:t>
            </a:r>
            <a:r>
              <a:rPr lang="el-GR" sz="1400" dirty="0" smtClean="0"/>
              <a:t> </a:t>
            </a:r>
            <a:r>
              <a:rPr lang="el-GR" sz="1400" dirty="0" err="1" smtClean="0"/>
              <a:t>up</a:t>
            </a:r>
            <a:r>
              <a:rPr lang="el-GR" sz="1400" dirty="0" smtClean="0"/>
              <a:t> </a:t>
            </a:r>
            <a:r>
              <a:rPr lang="el-GR" sz="1400" dirty="0" err="1" smtClean="0"/>
              <a:t>to</a:t>
            </a:r>
            <a:r>
              <a:rPr lang="el-GR" sz="1400" dirty="0" smtClean="0"/>
              <a:t> </a:t>
            </a:r>
            <a:r>
              <a:rPr lang="el-GR" sz="1400" dirty="0" err="1" smtClean="0"/>
              <a:t>half</a:t>
            </a:r>
            <a:r>
              <a:rPr lang="el-GR" sz="1400" dirty="0" smtClean="0"/>
              <a:t> </a:t>
            </a:r>
            <a:r>
              <a:rPr lang="el-GR" sz="1400" dirty="0" err="1" smtClean="0"/>
              <a:t>of</a:t>
            </a:r>
            <a:r>
              <a:rPr lang="el-GR" sz="1400" dirty="0" smtClean="0"/>
              <a:t> </a:t>
            </a:r>
            <a:r>
              <a:rPr lang="el-GR" sz="1400" dirty="0" err="1" smtClean="0"/>
              <a:t>marine</a:t>
            </a:r>
            <a:r>
              <a:rPr lang="el-GR" sz="1400" dirty="0" smtClean="0"/>
              <a:t> </a:t>
            </a:r>
            <a:r>
              <a:rPr lang="el-GR" sz="1400" dirty="0" err="1" smtClean="0"/>
              <a:t>transport</a:t>
            </a:r>
            <a:r>
              <a:rPr lang="el-GR" sz="1400" dirty="0" smtClean="0"/>
              <a:t> </a:t>
            </a:r>
            <a:r>
              <a:rPr lang="el-GR" sz="1400" dirty="0" err="1" smtClean="0"/>
              <a:t>costs</a:t>
            </a:r>
            <a:r>
              <a:rPr lang="el-GR" sz="1400" dirty="0" smtClean="0"/>
              <a:t>, </a:t>
            </a:r>
            <a:r>
              <a:rPr lang="el-GR" sz="1400" dirty="0" err="1" smtClean="0"/>
              <a:t>antifouling</a:t>
            </a:r>
            <a:r>
              <a:rPr lang="el-GR" sz="1400" dirty="0" smtClean="0"/>
              <a:t> </a:t>
            </a:r>
            <a:r>
              <a:rPr lang="el-GR" sz="1400" dirty="0" err="1" smtClean="0"/>
              <a:t>methods</a:t>
            </a:r>
            <a:r>
              <a:rPr lang="el-GR" sz="1400" dirty="0" smtClean="0"/>
              <a:t> </a:t>
            </a:r>
            <a:r>
              <a:rPr lang="el-GR" sz="1400" dirty="0" err="1" smtClean="0"/>
              <a:t>are</a:t>
            </a:r>
            <a:r>
              <a:rPr lang="el-GR" sz="1400" dirty="0" smtClean="0"/>
              <a:t> </a:t>
            </a:r>
            <a:r>
              <a:rPr lang="el-GR" sz="1400" dirty="0" err="1" smtClean="0"/>
              <a:t>estimated</a:t>
            </a:r>
            <a:r>
              <a:rPr lang="el-GR" sz="1400" dirty="0" smtClean="0"/>
              <a:t> </a:t>
            </a:r>
            <a:r>
              <a:rPr lang="el-GR" sz="1400" b="1" dirty="0" err="1" smtClean="0">
                <a:solidFill>
                  <a:srgbClr val="FF0000"/>
                </a:solidFill>
              </a:rPr>
              <a:t>to</a:t>
            </a:r>
            <a:r>
              <a:rPr lang="el-GR" sz="1400" b="1" dirty="0" smtClean="0">
                <a:solidFill>
                  <a:srgbClr val="FF0000"/>
                </a:solidFill>
              </a:rPr>
              <a:t> </a:t>
            </a:r>
            <a:r>
              <a:rPr lang="el-GR" sz="1400" b="1" dirty="0" err="1" smtClean="0">
                <a:solidFill>
                  <a:srgbClr val="FF0000"/>
                </a:solidFill>
              </a:rPr>
              <a:t>save</a:t>
            </a:r>
            <a:r>
              <a:rPr lang="el-GR" sz="1400" b="1" dirty="0" smtClean="0">
                <a:solidFill>
                  <a:srgbClr val="FF0000"/>
                </a:solidFill>
              </a:rPr>
              <a:t> </a:t>
            </a:r>
            <a:r>
              <a:rPr lang="el-GR" sz="1400" b="1" dirty="0" err="1" smtClean="0">
                <a:solidFill>
                  <a:srgbClr val="FF0000"/>
                </a:solidFill>
              </a:rPr>
              <a:t>the</a:t>
            </a:r>
            <a:r>
              <a:rPr lang="el-GR" sz="1400" b="1" dirty="0" smtClean="0">
                <a:solidFill>
                  <a:srgbClr val="FF0000"/>
                </a:solidFill>
              </a:rPr>
              <a:t> </a:t>
            </a:r>
            <a:r>
              <a:rPr lang="el-GR" sz="1400" b="1" dirty="0" err="1" smtClean="0">
                <a:solidFill>
                  <a:srgbClr val="FF0000"/>
                </a:solidFill>
              </a:rPr>
              <a:t>shipping</a:t>
            </a:r>
            <a:r>
              <a:rPr lang="el-GR" sz="1400" b="1" dirty="0" smtClean="0">
                <a:solidFill>
                  <a:srgbClr val="FF0000"/>
                </a:solidFill>
              </a:rPr>
              <a:t> </a:t>
            </a:r>
            <a:r>
              <a:rPr lang="el-GR" sz="1400" b="1" dirty="0" err="1" smtClean="0">
                <a:solidFill>
                  <a:srgbClr val="FF0000"/>
                </a:solidFill>
              </a:rPr>
              <a:t>industry</a:t>
            </a:r>
            <a:r>
              <a:rPr lang="el-GR" sz="1400" b="1" dirty="0" smtClean="0">
                <a:solidFill>
                  <a:srgbClr val="FF0000"/>
                </a:solidFill>
              </a:rPr>
              <a:t> </a:t>
            </a:r>
            <a:r>
              <a:rPr lang="el-GR" sz="1400" b="1" dirty="0" err="1" smtClean="0">
                <a:solidFill>
                  <a:srgbClr val="FF0000"/>
                </a:solidFill>
              </a:rPr>
              <a:t>around</a:t>
            </a:r>
            <a:r>
              <a:rPr lang="el-GR" sz="1400" b="1" dirty="0" smtClean="0">
                <a:solidFill>
                  <a:srgbClr val="FF0000"/>
                </a:solidFill>
              </a:rPr>
              <a:t> $60 </a:t>
            </a:r>
            <a:r>
              <a:rPr lang="el-GR" sz="1400" b="1" dirty="0" err="1" smtClean="0">
                <a:solidFill>
                  <a:srgbClr val="FF0000"/>
                </a:solidFill>
              </a:rPr>
              <a:t>billion</a:t>
            </a:r>
            <a:r>
              <a:rPr lang="el-GR" sz="1400" b="1" dirty="0" smtClean="0">
                <a:solidFill>
                  <a:srgbClr val="FF0000"/>
                </a:solidFill>
              </a:rPr>
              <a:t> </a:t>
            </a:r>
            <a:r>
              <a:rPr lang="el-GR" sz="1400" b="1" dirty="0" err="1" smtClean="0">
                <a:solidFill>
                  <a:srgbClr val="FF0000"/>
                </a:solidFill>
              </a:rPr>
              <a:t>per</a:t>
            </a:r>
            <a:r>
              <a:rPr lang="el-GR" sz="1400" b="1" dirty="0" smtClean="0">
                <a:solidFill>
                  <a:srgbClr val="FF0000"/>
                </a:solidFill>
              </a:rPr>
              <a:t> </a:t>
            </a:r>
            <a:r>
              <a:rPr lang="el-GR" sz="1400" b="1" dirty="0" err="1" smtClean="0">
                <a:solidFill>
                  <a:srgbClr val="FF0000"/>
                </a:solidFill>
              </a:rPr>
              <a:t>year</a:t>
            </a:r>
            <a:r>
              <a:rPr lang="el-GR" sz="1400" dirty="0" smtClean="0"/>
              <a:t>. </a:t>
            </a:r>
            <a:r>
              <a:rPr lang="el-GR" sz="1400" dirty="0" err="1" smtClean="0"/>
              <a:t>Increased</a:t>
            </a:r>
            <a:r>
              <a:rPr lang="el-GR" sz="1400" dirty="0" smtClean="0"/>
              <a:t> </a:t>
            </a:r>
            <a:r>
              <a:rPr lang="el-GR" sz="1400" dirty="0" err="1" smtClean="0"/>
              <a:t>fuel</a:t>
            </a:r>
            <a:r>
              <a:rPr lang="el-GR" sz="1400" dirty="0" smtClean="0"/>
              <a:t> </a:t>
            </a:r>
            <a:r>
              <a:rPr lang="el-GR" sz="1400" dirty="0" err="1" smtClean="0"/>
              <a:t>use</a:t>
            </a:r>
            <a:r>
              <a:rPr lang="el-GR" sz="1400" dirty="0" smtClean="0"/>
              <a:t> </a:t>
            </a:r>
            <a:r>
              <a:rPr lang="el-GR" sz="1400" dirty="0" err="1" smtClean="0"/>
              <a:t>due</a:t>
            </a:r>
            <a:r>
              <a:rPr lang="el-GR" sz="1400" dirty="0" smtClean="0"/>
              <a:t> </a:t>
            </a:r>
            <a:r>
              <a:rPr lang="el-GR" sz="1400" dirty="0" err="1" smtClean="0"/>
              <a:t>to</a:t>
            </a:r>
            <a:r>
              <a:rPr lang="el-GR" sz="1400" dirty="0" smtClean="0"/>
              <a:t> </a:t>
            </a:r>
            <a:r>
              <a:rPr lang="el-GR" sz="1400" dirty="0" err="1" smtClean="0"/>
              <a:t>biofouling</a:t>
            </a:r>
            <a:r>
              <a:rPr lang="el-GR" sz="1400" dirty="0" smtClean="0"/>
              <a:t> </a:t>
            </a:r>
            <a:r>
              <a:rPr lang="el-GR" sz="1400" dirty="0" err="1" smtClean="0"/>
              <a:t>contributes</a:t>
            </a:r>
            <a:r>
              <a:rPr lang="el-GR" sz="1400" dirty="0" smtClean="0"/>
              <a:t> </a:t>
            </a:r>
            <a:r>
              <a:rPr lang="el-GR" sz="1400" dirty="0" err="1" smtClean="0"/>
              <a:t>to</a:t>
            </a:r>
            <a:r>
              <a:rPr lang="el-GR" sz="1400" dirty="0" smtClean="0"/>
              <a:t> </a:t>
            </a:r>
            <a:r>
              <a:rPr lang="el-GR" sz="1400" dirty="0" err="1" smtClean="0"/>
              <a:t>adverse</a:t>
            </a:r>
            <a:r>
              <a:rPr lang="el-GR" sz="1400" dirty="0" smtClean="0"/>
              <a:t> </a:t>
            </a:r>
            <a:r>
              <a:rPr lang="el-GR" sz="1400" dirty="0" err="1" smtClean="0"/>
              <a:t>environmental</a:t>
            </a:r>
            <a:r>
              <a:rPr lang="el-GR" sz="1400" dirty="0" smtClean="0"/>
              <a:t> </a:t>
            </a:r>
            <a:r>
              <a:rPr lang="el-GR" sz="1400" dirty="0" err="1" smtClean="0"/>
              <a:t>effects</a:t>
            </a:r>
            <a:r>
              <a:rPr lang="el-GR" sz="1400" dirty="0" smtClean="0"/>
              <a:t> </a:t>
            </a:r>
            <a:r>
              <a:rPr lang="el-GR" sz="1400" dirty="0" err="1" smtClean="0"/>
              <a:t>and</a:t>
            </a:r>
            <a:r>
              <a:rPr lang="el-GR" sz="1400" dirty="0" smtClean="0"/>
              <a:t> </a:t>
            </a:r>
            <a:r>
              <a:rPr lang="el-GR" sz="1400" dirty="0" err="1" smtClean="0"/>
              <a:t>is</a:t>
            </a:r>
            <a:r>
              <a:rPr lang="el-GR" sz="1400" dirty="0" smtClean="0"/>
              <a:t> </a:t>
            </a:r>
            <a:r>
              <a:rPr lang="el-GR" sz="1400" dirty="0" err="1" smtClean="0"/>
              <a:t>predicted</a:t>
            </a:r>
            <a:r>
              <a:rPr lang="el-GR" sz="1400" dirty="0" smtClean="0"/>
              <a:t> </a:t>
            </a:r>
            <a:r>
              <a:rPr lang="el-GR" sz="1400" dirty="0" err="1" smtClean="0"/>
              <a:t>to</a:t>
            </a:r>
            <a:r>
              <a:rPr lang="el-GR" sz="1400" dirty="0" smtClean="0"/>
              <a:t> </a:t>
            </a:r>
            <a:r>
              <a:rPr lang="el-GR" sz="1400" dirty="0" err="1" smtClean="0"/>
              <a:t>increase</a:t>
            </a:r>
            <a:r>
              <a:rPr lang="el-GR" sz="1400" dirty="0" smtClean="0"/>
              <a:t> </a:t>
            </a:r>
            <a:r>
              <a:rPr lang="el-GR" sz="1400" dirty="0" err="1" smtClean="0"/>
              <a:t>emissions</a:t>
            </a:r>
            <a:r>
              <a:rPr lang="el-GR" sz="1400" dirty="0" smtClean="0"/>
              <a:t> </a:t>
            </a:r>
            <a:r>
              <a:rPr lang="el-GR" sz="1400" dirty="0" err="1" smtClean="0"/>
              <a:t>of</a:t>
            </a:r>
            <a:r>
              <a:rPr lang="el-GR" sz="1400" dirty="0" smtClean="0"/>
              <a:t> </a:t>
            </a:r>
            <a:r>
              <a:rPr lang="el-GR" sz="1400" dirty="0" err="1" smtClean="0"/>
              <a:t>carbon</a:t>
            </a:r>
            <a:r>
              <a:rPr lang="el-GR" sz="1400" dirty="0" smtClean="0"/>
              <a:t> </a:t>
            </a:r>
            <a:r>
              <a:rPr lang="el-GR" sz="1400" dirty="0" err="1" smtClean="0"/>
              <a:t>dioxide</a:t>
            </a:r>
            <a:r>
              <a:rPr lang="el-GR" sz="1400" dirty="0" smtClean="0"/>
              <a:t> </a:t>
            </a:r>
            <a:r>
              <a:rPr lang="el-GR" sz="1400" dirty="0" err="1" smtClean="0"/>
              <a:t>and</a:t>
            </a:r>
            <a:r>
              <a:rPr lang="el-GR" sz="1400" dirty="0" smtClean="0"/>
              <a:t> </a:t>
            </a:r>
            <a:r>
              <a:rPr lang="el-GR" sz="1400" dirty="0" err="1" smtClean="0"/>
              <a:t>sulfur</a:t>
            </a:r>
            <a:r>
              <a:rPr lang="el-GR" sz="1400" dirty="0" smtClean="0"/>
              <a:t> </a:t>
            </a:r>
            <a:r>
              <a:rPr lang="el-GR" sz="1400" dirty="0" err="1" smtClean="0"/>
              <a:t>dioxide</a:t>
            </a:r>
            <a:r>
              <a:rPr lang="el-GR" sz="1400" dirty="0" smtClean="0"/>
              <a:t> </a:t>
            </a:r>
            <a:r>
              <a:rPr lang="el-GR" sz="1400" dirty="0" err="1" smtClean="0"/>
              <a:t>between</a:t>
            </a:r>
            <a:r>
              <a:rPr lang="el-GR" sz="1400" dirty="0" smtClean="0"/>
              <a:t> 38 </a:t>
            </a:r>
            <a:r>
              <a:rPr lang="el-GR" sz="1400" dirty="0" err="1" smtClean="0"/>
              <a:t>and</a:t>
            </a:r>
            <a:r>
              <a:rPr lang="el-GR" sz="1400" dirty="0" smtClean="0"/>
              <a:t> 72% </a:t>
            </a:r>
            <a:r>
              <a:rPr lang="el-GR" sz="1400" dirty="0" err="1" smtClean="0"/>
              <a:t>by</a:t>
            </a:r>
            <a:r>
              <a:rPr lang="el-GR" sz="1400" dirty="0" smtClean="0"/>
              <a:t> 2020.</a:t>
            </a:r>
            <a:r>
              <a:rPr lang="el-GR" sz="1400" baseline="30000" dirty="0" smtClean="0">
                <a:hlinkClick r:id="rId10"/>
              </a:rPr>
              <a:t>[5]</a:t>
            </a:r>
            <a:r>
              <a:rPr lang="el-GR" sz="1400" dirty="0" smtClean="0"/>
              <a:t/>
            </a:r>
            <a:br>
              <a:rPr lang="el-GR" sz="1400" dirty="0" smtClean="0"/>
            </a:br>
            <a:endParaRPr lang="el-G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948264" y="692696"/>
            <a:ext cx="1738536" cy="5328592"/>
          </a:xfrm>
        </p:spPr>
        <p:txBody>
          <a:bodyPr>
            <a:normAutofit/>
          </a:bodyPr>
          <a:lstStyle/>
          <a:p>
            <a:r>
              <a:rPr lang="en-US" sz="1200" dirty="0" smtClean="0"/>
              <a:t>A</a:t>
            </a:r>
            <a:endParaRPr lang="el-GR" sz="1200" dirty="0"/>
          </a:p>
        </p:txBody>
      </p:sp>
      <p:sp>
        <p:nvSpPr>
          <p:cNvPr id="3" name="2 - Θέση περιεχομένου"/>
          <p:cNvSpPr>
            <a:spLocks noGrp="1"/>
          </p:cNvSpPr>
          <p:nvPr>
            <p:ph idx="1"/>
          </p:nvPr>
        </p:nvSpPr>
        <p:spPr>
          <a:xfrm>
            <a:off x="0" y="476672"/>
            <a:ext cx="5112568" cy="5577483"/>
          </a:xfrm>
        </p:spPr>
        <p:txBody>
          <a:bodyPr>
            <a:normAutofit fontScale="40000" lnSpcReduction="20000"/>
          </a:bodyPr>
          <a:lstStyle/>
          <a:p>
            <a:pPr>
              <a:buNone/>
            </a:pPr>
            <a:endParaRPr lang="el-GR" dirty="0" smtClean="0">
              <a:solidFill>
                <a:srgbClr val="FF0000"/>
              </a:solidFill>
            </a:endParaRPr>
          </a:p>
          <a:p>
            <a:pPr>
              <a:buNone/>
            </a:pPr>
            <a:r>
              <a:rPr lang="el-GR" sz="3400" dirty="0" err="1" smtClean="0">
                <a:solidFill>
                  <a:srgbClr val="FF0000"/>
                </a:solidFill>
              </a:rPr>
              <a:t>After</a:t>
            </a:r>
            <a:r>
              <a:rPr lang="el-GR" sz="3400" dirty="0" smtClean="0">
                <a:solidFill>
                  <a:srgbClr val="FF0000"/>
                </a:solidFill>
              </a:rPr>
              <a:t> </a:t>
            </a:r>
            <a:r>
              <a:rPr lang="el-GR" sz="3400" dirty="0" err="1" smtClean="0">
                <a:solidFill>
                  <a:srgbClr val="FF0000"/>
                </a:solidFill>
              </a:rPr>
              <a:t>having</a:t>
            </a:r>
            <a:r>
              <a:rPr lang="el-GR" sz="3400" dirty="0" smtClean="0">
                <a:solidFill>
                  <a:srgbClr val="FF0000"/>
                </a:solidFill>
              </a:rPr>
              <a:t> </a:t>
            </a:r>
            <a:r>
              <a:rPr lang="el-GR" sz="3400" dirty="0" err="1" smtClean="0">
                <a:solidFill>
                  <a:srgbClr val="FF0000"/>
                </a:solidFill>
              </a:rPr>
              <a:t>analyzed</a:t>
            </a:r>
            <a:r>
              <a:rPr lang="el-GR" sz="3400" dirty="0" smtClean="0">
                <a:solidFill>
                  <a:srgbClr val="FF0000"/>
                </a:solidFill>
              </a:rPr>
              <a:t> </a:t>
            </a:r>
            <a:r>
              <a:rPr lang="el-GR" sz="3400" dirty="0" err="1" smtClean="0">
                <a:solidFill>
                  <a:srgbClr val="FF0000"/>
                </a:solidFill>
              </a:rPr>
              <a:t>the</a:t>
            </a:r>
            <a:r>
              <a:rPr lang="el-GR" sz="3400" dirty="0" smtClean="0">
                <a:solidFill>
                  <a:srgbClr val="FF0000"/>
                </a:solidFill>
              </a:rPr>
              <a:t> </a:t>
            </a:r>
            <a:r>
              <a:rPr lang="el-GR" sz="3400" dirty="0" err="1" smtClean="0">
                <a:solidFill>
                  <a:srgbClr val="FF0000"/>
                </a:solidFill>
              </a:rPr>
              <a:t>serious</a:t>
            </a:r>
            <a:r>
              <a:rPr lang="el-GR" sz="3400" dirty="0" smtClean="0">
                <a:solidFill>
                  <a:srgbClr val="FF0000"/>
                </a:solidFill>
              </a:rPr>
              <a:t> </a:t>
            </a:r>
            <a:r>
              <a:rPr lang="el-GR" sz="3400" dirty="0" err="1" smtClean="0">
                <a:solidFill>
                  <a:srgbClr val="FF0000"/>
                </a:solidFill>
              </a:rPr>
              <a:t>environmental</a:t>
            </a:r>
            <a:r>
              <a:rPr lang="el-GR" sz="3400" dirty="0" smtClean="0">
                <a:solidFill>
                  <a:srgbClr val="FF0000"/>
                </a:solidFill>
              </a:rPr>
              <a:t> </a:t>
            </a:r>
            <a:r>
              <a:rPr lang="el-GR" sz="3400" dirty="0" err="1" smtClean="0">
                <a:solidFill>
                  <a:srgbClr val="FF0000"/>
                </a:solidFill>
              </a:rPr>
              <a:t>problems</a:t>
            </a:r>
            <a:r>
              <a:rPr lang="el-GR" sz="3400" dirty="0" smtClean="0">
                <a:solidFill>
                  <a:srgbClr val="FF0000"/>
                </a:solidFill>
              </a:rPr>
              <a:t> </a:t>
            </a:r>
            <a:r>
              <a:rPr lang="el-GR" sz="3400" dirty="0" err="1" smtClean="0">
                <a:solidFill>
                  <a:srgbClr val="FF0000"/>
                </a:solidFill>
              </a:rPr>
              <a:t>caused</a:t>
            </a:r>
            <a:r>
              <a:rPr lang="el-GR" sz="3400" dirty="0" smtClean="0">
                <a:solidFill>
                  <a:srgbClr val="FF0000"/>
                </a:solidFill>
              </a:rPr>
              <a:t> </a:t>
            </a:r>
            <a:r>
              <a:rPr lang="el-GR" sz="3400" dirty="0" err="1" smtClean="0">
                <a:solidFill>
                  <a:srgbClr val="FF0000"/>
                </a:solidFill>
              </a:rPr>
              <a:t>by</a:t>
            </a:r>
            <a:r>
              <a:rPr lang="el-GR" sz="3400" dirty="0" smtClean="0">
                <a:solidFill>
                  <a:srgbClr val="FF0000"/>
                </a:solidFill>
              </a:rPr>
              <a:t> </a:t>
            </a:r>
            <a:r>
              <a:rPr lang="el-GR" sz="3400" dirty="0" err="1" smtClean="0">
                <a:solidFill>
                  <a:srgbClr val="FF0000"/>
                </a:solidFill>
              </a:rPr>
              <a:t>an</a:t>
            </a:r>
            <a:r>
              <a:rPr lang="el-GR" sz="3400" dirty="0" smtClean="0">
                <a:solidFill>
                  <a:srgbClr val="FF0000"/>
                </a:solidFill>
              </a:rPr>
              <a:t> </a:t>
            </a:r>
            <a:r>
              <a:rPr lang="el-GR" sz="3400" dirty="0" err="1" smtClean="0">
                <a:solidFill>
                  <a:srgbClr val="FF0000"/>
                </a:solidFill>
              </a:rPr>
              <a:t>indiscriminate</a:t>
            </a:r>
            <a:r>
              <a:rPr lang="el-GR" sz="3400" dirty="0" smtClean="0">
                <a:solidFill>
                  <a:srgbClr val="FF0000"/>
                </a:solidFill>
              </a:rPr>
              <a:t> </a:t>
            </a:r>
            <a:r>
              <a:rPr lang="el-GR" sz="3400" dirty="0" err="1" smtClean="0">
                <a:solidFill>
                  <a:srgbClr val="FF0000"/>
                </a:solidFill>
              </a:rPr>
              <a:t>use</a:t>
            </a:r>
            <a:r>
              <a:rPr lang="el-GR" sz="3400" dirty="0" smtClean="0">
                <a:solidFill>
                  <a:srgbClr val="FF0000"/>
                </a:solidFill>
              </a:rPr>
              <a:t> </a:t>
            </a:r>
            <a:r>
              <a:rPr lang="el-GR" sz="3400" dirty="0" err="1" smtClean="0">
                <a:solidFill>
                  <a:srgbClr val="FF0000"/>
                </a:solidFill>
              </a:rPr>
              <a:t>of</a:t>
            </a:r>
            <a:r>
              <a:rPr lang="el-GR" sz="3400" dirty="0" smtClean="0">
                <a:solidFill>
                  <a:srgbClr val="FF0000"/>
                </a:solidFill>
              </a:rPr>
              <a:t> </a:t>
            </a:r>
            <a:r>
              <a:rPr lang="el-GR" sz="3400" dirty="0" err="1" smtClean="0">
                <a:solidFill>
                  <a:srgbClr val="FF0000"/>
                </a:solidFill>
              </a:rPr>
              <a:t>highly</a:t>
            </a:r>
            <a:r>
              <a:rPr lang="el-GR" sz="3400" dirty="0" smtClean="0">
                <a:solidFill>
                  <a:srgbClr val="FF0000"/>
                </a:solidFill>
              </a:rPr>
              <a:t> </a:t>
            </a:r>
            <a:r>
              <a:rPr lang="el-GR" sz="3400" dirty="0" err="1" smtClean="0">
                <a:solidFill>
                  <a:srgbClr val="FF0000"/>
                </a:solidFill>
              </a:rPr>
              <a:t>toxic</a:t>
            </a:r>
            <a:r>
              <a:rPr lang="el-GR" sz="3400" dirty="0" smtClean="0">
                <a:solidFill>
                  <a:srgbClr val="FF0000"/>
                </a:solidFill>
              </a:rPr>
              <a:t> </a:t>
            </a:r>
            <a:r>
              <a:rPr lang="el-GR" sz="3400" dirty="0" err="1" smtClean="0">
                <a:solidFill>
                  <a:srgbClr val="FF0000"/>
                </a:solidFill>
              </a:rPr>
              <a:t>biocides</a:t>
            </a:r>
            <a:r>
              <a:rPr lang="el-GR" sz="3400" dirty="0" smtClean="0">
                <a:solidFill>
                  <a:srgbClr val="FF0000"/>
                </a:solidFill>
              </a:rPr>
              <a:t> </a:t>
            </a:r>
            <a:r>
              <a:rPr lang="el-GR" sz="3400" dirty="0" err="1" smtClean="0">
                <a:solidFill>
                  <a:srgbClr val="FF0000"/>
                </a:solidFill>
              </a:rPr>
              <a:t>coming</a:t>
            </a:r>
            <a:r>
              <a:rPr lang="el-GR" sz="3400" dirty="0" smtClean="0">
                <a:solidFill>
                  <a:srgbClr val="FF0000"/>
                </a:solidFill>
              </a:rPr>
              <a:t> </a:t>
            </a:r>
            <a:r>
              <a:rPr lang="el-GR" sz="3400" dirty="0" err="1" smtClean="0">
                <a:solidFill>
                  <a:srgbClr val="FF0000"/>
                </a:solidFill>
              </a:rPr>
              <a:t>from</a:t>
            </a:r>
            <a:r>
              <a:rPr lang="el-GR" sz="3400" dirty="0" smtClean="0">
                <a:solidFill>
                  <a:srgbClr val="FF0000"/>
                </a:solidFill>
              </a:rPr>
              <a:t> </a:t>
            </a:r>
            <a:r>
              <a:rPr lang="el-GR" sz="3400" dirty="0" err="1" smtClean="0">
                <a:solidFill>
                  <a:srgbClr val="FF0000"/>
                </a:solidFill>
              </a:rPr>
              <a:t>organic</a:t>
            </a:r>
            <a:r>
              <a:rPr lang="el-GR" sz="3400" dirty="0" smtClean="0">
                <a:solidFill>
                  <a:srgbClr val="FF0000"/>
                </a:solidFill>
              </a:rPr>
              <a:t> </a:t>
            </a:r>
            <a:r>
              <a:rPr lang="el-GR" sz="3400" dirty="0" err="1" smtClean="0">
                <a:solidFill>
                  <a:srgbClr val="FF0000"/>
                </a:solidFill>
              </a:rPr>
              <a:t>derivatives</a:t>
            </a:r>
            <a:r>
              <a:rPr lang="el-GR" sz="3400" dirty="0" smtClean="0">
                <a:solidFill>
                  <a:srgbClr val="FF0000"/>
                </a:solidFill>
              </a:rPr>
              <a:t> </a:t>
            </a:r>
            <a:r>
              <a:rPr lang="el-GR" sz="3400" dirty="0" err="1" smtClean="0">
                <a:solidFill>
                  <a:srgbClr val="FF0000"/>
                </a:solidFill>
              </a:rPr>
              <a:t>of</a:t>
            </a:r>
            <a:r>
              <a:rPr lang="el-GR" sz="3400" dirty="0" smtClean="0">
                <a:solidFill>
                  <a:srgbClr val="FF0000"/>
                </a:solidFill>
              </a:rPr>
              <a:t> </a:t>
            </a:r>
            <a:r>
              <a:rPr lang="el-GR" sz="3400" dirty="0" err="1" smtClean="0">
                <a:solidFill>
                  <a:srgbClr val="FF0000"/>
                </a:solidFill>
              </a:rPr>
              <a:t>tin</a:t>
            </a:r>
            <a:r>
              <a:rPr lang="el-GR" sz="3400" dirty="0" smtClean="0">
                <a:solidFill>
                  <a:srgbClr val="FF0000"/>
                </a:solidFill>
              </a:rPr>
              <a:t> </a:t>
            </a:r>
            <a:r>
              <a:rPr lang="el-GR" sz="3400" dirty="0" err="1" smtClean="0">
                <a:solidFill>
                  <a:srgbClr val="FF0000"/>
                </a:solidFill>
              </a:rPr>
              <a:t>compounds</a:t>
            </a:r>
            <a:r>
              <a:rPr lang="el-GR" sz="3400" dirty="0" smtClean="0">
                <a:solidFill>
                  <a:srgbClr val="FF0000"/>
                </a:solidFill>
              </a:rPr>
              <a:t> </a:t>
            </a:r>
            <a:r>
              <a:rPr lang="el-GR" sz="3400" dirty="0" err="1" smtClean="0">
                <a:solidFill>
                  <a:srgbClr val="FF0000"/>
                </a:solidFill>
              </a:rPr>
              <a:t>and</a:t>
            </a:r>
            <a:r>
              <a:rPr lang="el-GR" sz="3400" dirty="0" smtClean="0">
                <a:solidFill>
                  <a:srgbClr val="FF0000"/>
                </a:solidFill>
              </a:rPr>
              <a:t> </a:t>
            </a:r>
            <a:r>
              <a:rPr lang="el-GR" sz="3400" dirty="0" err="1" smtClean="0">
                <a:solidFill>
                  <a:srgbClr val="FF0000"/>
                </a:solidFill>
              </a:rPr>
              <a:t>the</a:t>
            </a:r>
            <a:r>
              <a:rPr lang="el-GR" sz="3400" dirty="0" smtClean="0">
                <a:solidFill>
                  <a:srgbClr val="FF0000"/>
                </a:solidFill>
              </a:rPr>
              <a:t> </a:t>
            </a:r>
            <a:r>
              <a:rPr lang="el-GR" sz="3400" dirty="0" err="1" smtClean="0">
                <a:solidFill>
                  <a:srgbClr val="FF0000"/>
                </a:solidFill>
              </a:rPr>
              <a:t>uncontrolled</a:t>
            </a:r>
            <a:r>
              <a:rPr lang="el-GR" sz="3400" dirty="0" smtClean="0">
                <a:solidFill>
                  <a:srgbClr val="FF0000"/>
                </a:solidFill>
              </a:rPr>
              <a:t> </a:t>
            </a:r>
            <a:r>
              <a:rPr lang="el-GR" sz="3400" dirty="0" err="1" smtClean="0">
                <a:solidFill>
                  <a:srgbClr val="FF0000"/>
                </a:solidFill>
              </a:rPr>
              <a:t>emissions</a:t>
            </a:r>
            <a:r>
              <a:rPr lang="el-GR" sz="3400" dirty="0" smtClean="0">
                <a:solidFill>
                  <a:srgbClr val="FF0000"/>
                </a:solidFill>
              </a:rPr>
              <a:t> </a:t>
            </a:r>
            <a:r>
              <a:rPr lang="el-GR" sz="3400" dirty="0" err="1" smtClean="0">
                <a:solidFill>
                  <a:srgbClr val="FF0000"/>
                </a:solidFill>
              </a:rPr>
              <a:t>of</a:t>
            </a:r>
            <a:r>
              <a:rPr lang="el-GR" sz="3400" dirty="0" smtClean="0">
                <a:solidFill>
                  <a:srgbClr val="FF0000"/>
                </a:solidFill>
              </a:rPr>
              <a:t> </a:t>
            </a:r>
            <a:r>
              <a:rPr lang="el-GR" sz="3400" dirty="0" err="1" smtClean="0">
                <a:solidFill>
                  <a:srgbClr val="FF0000"/>
                </a:solidFill>
              </a:rPr>
              <a:t>volatile</a:t>
            </a:r>
            <a:r>
              <a:rPr lang="el-GR" sz="3400" dirty="0" smtClean="0">
                <a:solidFill>
                  <a:srgbClr val="FF0000"/>
                </a:solidFill>
              </a:rPr>
              <a:t> </a:t>
            </a:r>
            <a:r>
              <a:rPr lang="el-GR" sz="3400" dirty="0" err="1" smtClean="0">
                <a:solidFill>
                  <a:srgbClr val="FF0000"/>
                </a:solidFill>
              </a:rPr>
              <a:t>organic</a:t>
            </a:r>
            <a:r>
              <a:rPr lang="el-GR" sz="3400" dirty="0" smtClean="0">
                <a:solidFill>
                  <a:srgbClr val="FF0000"/>
                </a:solidFill>
              </a:rPr>
              <a:t> </a:t>
            </a:r>
            <a:r>
              <a:rPr lang="el-GR" sz="3400" dirty="0" err="1" smtClean="0">
                <a:solidFill>
                  <a:srgbClr val="FF0000"/>
                </a:solidFill>
              </a:rPr>
              <a:t>compounds</a:t>
            </a:r>
            <a:r>
              <a:rPr lang="el-GR" sz="3400" dirty="0" smtClean="0">
                <a:solidFill>
                  <a:srgbClr val="FF0000"/>
                </a:solidFill>
              </a:rPr>
              <a:t> (VOC) </a:t>
            </a:r>
            <a:r>
              <a:rPr lang="el-GR" sz="3400" dirty="0" err="1" smtClean="0">
                <a:solidFill>
                  <a:srgbClr val="FF0000"/>
                </a:solidFill>
              </a:rPr>
              <a:t>to</a:t>
            </a:r>
            <a:r>
              <a:rPr lang="el-GR" sz="3400" dirty="0" smtClean="0">
                <a:solidFill>
                  <a:srgbClr val="FF0000"/>
                </a:solidFill>
              </a:rPr>
              <a:t> </a:t>
            </a:r>
            <a:r>
              <a:rPr lang="el-GR" sz="3400" dirty="0" err="1" smtClean="0">
                <a:solidFill>
                  <a:srgbClr val="FF0000"/>
                </a:solidFill>
              </a:rPr>
              <a:t>the</a:t>
            </a:r>
            <a:r>
              <a:rPr lang="el-GR" sz="3400" dirty="0" smtClean="0">
                <a:solidFill>
                  <a:srgbClr val="FF0000"/>
                </a:solidFill>
              </a:rPr>
              <a:t> </a:t>
            </a:r>
            <a:r>
              <a:rPr lang="el-GR" sz="3400" dirty="0" err="1" smtClean="0">
                <a:solidFill>
                  <a:srgbClr val="FF0000"/>
                </a:solidFill>
              </a:rPr>
              <a:t>atmosphere</a:t>
            </a:r>
            <a:r>
              <a:rPr lang="el-GR" sz="3400" dirty="0" smtClean="0">
                <a:solidFill>
                  <a:srgbClr val="FF0000"/>
                </a:solidFill>
              </a:rPr>
              <a:t>, </a:t>
            </a:r>
            <a:r>
              <a:rPr lang="el-GR" sz="3400" dirty="0" err="1" smtClean="0">
                <a:solidFill>
                  <a:srgbClr val="FF0000"/>
                </a:solidFill>
              </a:rPr>
              <a:t>the</a:t>
            </a:r>
            <a:r>
              <a:rPr lang="el-GR" sz="3400" dirty="0" smtClean="0">
                <a:solidFill>
                  <a:srgbClr val="FF0000"/>
                </a:solidFill>
              </a:rPr>
              <a:t> </a:t>
            </a:r>
            <a:r>
              <a:rPr lang="el-GR" sz="3400" dirty="0" err="1" smtClean="0">
                <a:solidFill>
                  <a:srgbClr val="FF0000"/>
                </a:solidFill>
              </a:rPr>
              <a:t>evolving</a:t>
            </a:r>
            <a:r>
              <a:rPr lang="el-GR" sz="3400" dirty="0" smtClean="0">
                <a:solidFill>
                  <a:srgbClr val="FF0000"/>
                </a:solidFill>
              </a:rPr>
              <a:t> </a:t>
            </a:r>
            <a:r>
              <a:rPr lang="el-GR" sz="3400" dirty="0" err="1" smtClean="0">
                <a:solidFill>
                  <a:srgbClr val="FF0000"/>
                </a:solidFill>
              </a:rPr>
              <a:t>technology</a:t>
            </a:r>
            <a:r>
              <a:rPr lang="el-GR" sz="3400" dirty="0" smtClean="0">
                <a:solidFill>
                  <a:srgbClr val="FF0000"/>
                </a:solidFill>
              </a:rPr>
              <a:t> </a:t>
            </a:r>
            <a:r>
              <a:rPr lang="el-GR" sz="3400" dirty="0" err="1" smtClean="0">
                <a:solidFill>
                  <a:srgbClr val="FF0000"/>
                </a:solidFill>
              </a:rPr>
              <a:t>of</a:t>
            </a:r>
            <a:r>
              <a:rPr lang="el-GR" sz="3400" dirty="0" smtClean="0">
                <a:solidFill>
                  <a:srgbClr val="FF0000"/>
                </a:solidFill>
              </a:rPr>
              <a:t> </a:t>
            </a:r>
            <a:r>
              <a:rPr lang="el-GR" sz="3400" dirty="0" err="1" smtClean="0">
                <a:solidFill>
                  <a:srgbClr val="FF0000"/>
                </a:solidFill>
              </a:rPr>
              <a:t>antifouling</a:t>
            </a:r>
            <a:r>
              <a:rPr lang="el-GR" sz="3400" dirty="0" smtClean="0">
                <a:solidFill>
                  <a:srgbClr val="FF0000"/>
                </a:solidFill>
              </a:rPr>
              <a:t> </a:t>
            </a:r>
            <a:r>
              <a:rPr lang="el-GR" sz="3400" dirty="0" err="1" smtClean="0">
                <a:solidFill>
                  <a:srgbClr val="FF0000"/>
                </a:solidFill>
              </a:rPr>
              <a:t>paintings</a:t>
            </a:r>
            <a:r>
              <a:rPr lang="el-GR" sz="3400" dirty="0" smtClean="0">
                <a:solidFill>
                  <a:srgbClr val="FF0000"/>
                </a:solidFill>
              </a:rPr>
              <a:t> (</a:t>
            </a:r>
            <a:r>
              <a:rPr lang="el-GR" sz="3400" dirty="0" err="1" smtClean="0">
                <a:solidFill>
                  <a:srgbClr val="FF0000"/>
                </a:solidFill>
              </a:rPr>
              <a:t>further</a:t>
            </a:r>
            <a:r>
              <a:rPr lang="el-GR" sz="3400" dirty="0" smtClean="0">
                <a:solidFill>
                  <a:srgbClr val="FF0000"/>
                </a:solidFill>
              </a:rPr>
              <a:t> </a:t>
            </a:r>
            <a:r>
              <a:rPr lang="el-GR" sz="3400" dirty="0" err="1" smtClean="0">
                <a:solidFill>
                  <a:srgbClr val="FF0000"/>
                </a:solidFill>
              </a:rPr>
              <a:t>mandated</a:t>
            </a:r>
            <a:r>
              <a:rPr lang="el-GR" sz="3400" dirty="0" smtClean="0">
                <a:solidFill>
                  <a:srgbClr val="FF0000"/>
                </a:solidFill>
              </a:rPr>
              <a:t> </a:t>
            </a:r>
            <a:r>
              <a:rPr lang="el-GR" sz="3400" dirty="0" err="1" smtClean="0">
                <a:solidFill>
                  <a:srgbClr val="FF0000"/>
                </a:solidFill>
              </a:rPr>
              <a:t>by</a:t>
            </a:r>
            <a:r>
              <a:rPr lang="el-GR" sz="3400" dirty="0" smtClean="0">
                <a:solidFill>
                  <a:srgbClr val="FF0000"/>
                </a:solidFill>
              </a:rPr>
              <a:t> </a:t>
            </a:r>
            <a:r>
              <a:rPr lang="el-GR" sz="3400" dirty="0" err="1" smtClean="0">
                <a:solidFill>
                  <a:srgbClr val="FF0000"/>
                </a:solidFill>
              </a:rPr>
              <a:t>current</a:t>
            </a:r>
            <a:r>
              <a:rPr lang="el-GR" sz="3400" dirty="0" smtClean="0">
                <a:solidFill>
                  <a:srgbClr val="FF0000"/>
                </a:solidFill>
              </a:rPr>
              <a:t> </a:t>
            </a:r>
            <a:r>
              <a:rPr lang="el-GR" sz="3400" dirty="0" err="1" smtClean="0">
                <a:solidFill>
                  <a:srgbClr val="FF0000"/>
                </a:solidFill>
              </a:rPr>
              <a:t>environmental</a:t>
            </a:r>
            <a:r>
              <a:rPr lang="el-GR" sz="3400" dirty="0" smtClean="0">
                <a:solidFill>
                  <a:srgbClr val="FF0000"/>
                </a:solidFill>
              </a:rPr>
              <a:t> </a:t>
            </a:r>
            <a:r>
              <a:rPr lang="el-GR" sz="3400" dirty="0" err="1" smtClean="0">
                <a:solidFill>
                  <a:srgbClr val="FF0000"/>
                </a:solidFill>
              </a:rPr>
              <a:t>standards</a:t>
            </a:r>
            <a:r>
              <a:rPr lang="el-GR" sz="3400" dirty="0" smtClean="0">
                <a:solidFill>
                  <a:srgbClr val="FF0000"/>
                </a:solidFill>
              </a:rPr>
              <a:t>) </a:t>
            </a:r>
            <a:r>
              <a:rPr lang="el-GR" sz="3400" dirty="0" err="1" smtClean="0">
                <a:solidFill>
                  <a:srgbClr val="FF0000"/>
                </a:solidFill>
              </a:rPr>
              <a:t>aims</a:t>
            </a:r>
            <a:r>
              <a:rPr lang="el-GR" sz="3400" dirty="0" smtClean="0">
                <a:solidFill>
                  <a:srgbClr val="FF0000"/>
                </a:solidFill>
              </a:rPr>
              <a:t> </a:t>
            </a:r>
            <a:r>
              <a:rPr lang="el-GR" sz="3400" dirty="0" err="1" smtClean="0">
                <a:solidFill>
                  <a:srgbClr val="FF0000"/>
                </a:solidFill>
              </a:rPr>
              <a:t>to</a:t>
            </a:r>
            <a:r>
              <a:rPr lang="el-GR" sz="3400" dirty="0" smtClean="0">
                <a:solidFill>
                  <a:srgbClr val="FF0000"/>
                </a:solidFill>
              </a:rPr>
              <a:t> </a:t>
            </a:r>
            <a:r>
              <a:rPr lang="el-GR" sz="3400" dirty="0" err="1" smtClean="0">
                <a:solidFill>
                  <a:srgbClr val="FF0000"/>
                </a:solidFill>
              </a:rPr>
              <a:t>develop</a:t>
            </a:r>
            <a:r>
              <a:rPr lang="el-GR" sz="3400" dirty="0" smtClean="0">
                <a:solidFill>
                  <a:srgbClr val="FF0000"/>
                </a:solidFill>
              </a:rPr>
              <a:t> </a:t>
            </a:r>
            <a:r>
              <a:rPr lang="el-GR" sz="3400" dirty="0" err="1" smtClean="0">
                <a:solidFill>
                  <a:srgbClr val="FF0000"/>
                </a:solidFill>
              </a:rPr>
              <a:t>environmentally</a:t>
            </a:r>
            <a:r>
              <a:rPr lang="el-GR" sz="3400" dirty="0" smtClean="0">
                <a:solidFill>
                  <a:srgbClr val="FF0000"/>
                </a:solidFill>
              </a:rPr>
              <a:t> </a:t>
            </a:r>
            <a:r>
              <a:rPr lang="el-GR" sz="3400" dirty="0" err="1" smtClean="0">
                <a:solidFill>
                  <a:srgbClr val="FF0000"/>
                </a:solidFill>
              </a:rPr>
              <a:t>innocuous</a:t>
            </a:r>
            <a:r>
              <a:rPr lang="el-GR" sz="3400" dirty="0" smtClean="0">
                <a:solidFill>
                  <a:srgbClr val="FF0000"/>
                </a:solidFill>
              </a:rPr>
              <a:t> </a:t>
            </a:r>
            <a:r>
              <a:rPr lang="el-GR" sz="3400" dirty="0" err="1" smtClean="0">
                <a:solidFill>
                  <a:srgbClr val="FF0000"/>
                </a:solidFill>
              </a:rPr>
              <a:t>water</a:t>
            </a:r>
            <a:r>
              <a:rPr lang="el-GR" sz="3400" dirty="0" smtClean="0">
                <a:solidFill>
                  <a:srgbClr val="FF0000"/>
                </a:solidFill>
              </a:rPr>
              <a:t>-</a:t>
            </a:r>
            <a:r>
              <a:rPr lang="el-GR" sz="3400" dirty="0" err="1" smtClean="0">
                <a:solidFill>
                  <a:srgbClr val="FF0000"/>
                </a:solidFill>
              </a:rPr>
              <a:t>based</a:t>
            </a:r>
            <a:r>
              <a:rPr lang="el-GR" sz="3400" dirty="0" smtClean="0">
                <a:solidFill>
                  <a:srgbClr val="FF0000"/>
                </a:solidFill>
              </a:rPr>
              <a:t> </a:t>
            </a:r>
            <a:r>
              <a:rPr lang="el-GR" sz="3400" dirty="0" err="1" smtClean="0">
                <a:solidFill>
                  <a:srgbClr val="FF0000"/>
                </a:solidFill>
              </a:rPr>
              <a:t>coverings</a:t>
            </a:r>
            <a:r>
              <a:rPr lang="el-GR" sz="3400" dirty="0" smtClean="0">
                <a:solidFill>
                  <a:srgbClr val="FF0000"/>
                </a:solidFill>
              </a:rPr>
              <a:t> </a:t>
            </a:r>
            <a:r>
              <a:rPr lang="el-GR" sz="3400" dirty="0" err="1" smtClean="0">
                <a:solidFill>
                  <a:srgbClr val="FF0000"/>
                </a:solidFill>
              </a:rPr>
              <a:t>in</a:t>
            </a:r>
            <a:r>
              <a:rPr lang="el-GR" sz="3400" dirty="0" smtClean="0">
                <a:solidFill>
                  <a:srgbClr val="FF0000"/>
                </a:solidFill>
              </a:rPr>
              <a:t> </a:t>
            </a:r>
            <a:r>
              <a:rPr lang="el-GR" sz="3400" dirty="0" err="1" smtClean="0">
                <a:solidFill>
                  <a:srgbClr val="FF0000"/>
                </a:solidFill>
              </a:rPr>
              <a:t>which</a:t>
            </a:r>
            <a:r>
              <a:rPr lang="el-GR" sz="3400" dirty="0" smtClean="0">
                <a:solidFill>
                  <a:srgbClr val="FF0000"/>
                </a:solidFill>
              </a:rPr>
              <a:t> </a:t>
            </a:r>
            <a:r>
              <a:rPr lang="el-GR" sz="3400" dirty="0" err="1" smtClean="0">
                <a:solidFill>
                  <a:srgbClr val="FF0000"/>
                </a:solidFill>
              </a:rPr>
              <a:t>extracts</a:t>
            </a:r>
            <a:r>
              <a:rPr lang="el-GR" sz="3400" dirty="0" smtClean="0">
                <a:solidFill>
                  <a:srgbClr val="FF0000"/>
                </a:solidFill>
              </a:rPr>
              <a:t> </a:t>
            </a:r>
            <a:r>
              <a:rPr lang="el-GR" sz="3400" dirty="0" err="1" smtClean="0">
                <a:solidFill>
                  <a:srgbClr val="FF0000"/>
                </a:solidFill>
              </a:rPr>
              <a:t>of</a:t>
            </a:r>
            <a:r>
              <a:rPr lang="el-GR" sz="3400" dirty="0" smtClean="0">
                <a:solidFill>
                  <a:srgbClr val="FF0000"/>
                </a:solidFill>
              </a:rPr>
              <a:t> </a:t>
            </a:r>
            <a:r>
              <a:rPr lang="el-GR" sz="3400" dirty="0" err="1" smtClean="0">
                <a:solidFill>
                  <a:srgbClr val="FF0000"/>
                </a:solidFill>
              </a:rPr>
              <a:t>the</a:t>
            </a:r>
            <a:r>
              <a:rPr lang="el-GR" sz="3400" dirty="0" smtClean="0">
                <a:solidFill>
                  <a:srgbClr val="FF0000"/>
                </a:solidFill>
              </a:rPr>
              <a:t> </a:t>
            </a:r>
            <a:r>
              <a:rPr lang="el-GR" sz="3400" dirty="0" err="1" smtClean="0">
                <a:solidFill>
                  <a:srgbClr val="FF0000"/>
                </a:solidFill>
              </a:rPr>
              <a:t>very</a:t>
            </a:r>
            <a:r>
              <a:rPr lang="el-GR" sz="3400" dirty="0" smtClean="0">
                <a:solidFill>
                  <a:srgbClr val="FF0000"/>
                </a:solidFill>
              </a:rPr>
              <a:t> </a:t>
            </a:r>
            <a:r>
              <a:rPr lang="el-GR" sz="3400" dirty="0" err="1" smtClean="0">
                <a:solidFill>
                  <a:srgbClr val="FF0000"/>
                </a:solidFill>
              </a:rPr>
              <a:t>same</a:t>
            </a:r>
            <a:r>
              <a:rPr lang="el-GR" sz="3400" dirty="0" smtClean="0">
                <a:solidFill>
                  <a:srgbClr val="FF0000"/>
                </a:solidFill>
              </a:rPr>
              <a:t> </a:t>
            </a:r>
            <a:r>
              <a:rPr lang="el-GR" sz="3400" dirty="0" err="1" smtClean="0">
                <a:solidFill>
                  <a:srgbClr val="FF0000"/>
                </a:solidFill>
              </a:rPr>
              <a:t>marine</a:t>
            </a:r>
            <a:r>
              <a:rPr lang="el-GR" sz="3400" dirty="0" smtClean="0">
                <a:solidFill>
                  <a:srgbClr val="FF0000"/>
                </a:solidFill>
              </a:rPr>
              <a:t> </a:t>
            </a:r>
            <a:r>
              <a:rPr lang="el-GR" sz="3400" dirty="0" err="1" smtClean="0">
                <a:solidFill>
                  <a:srgbClr val="FF0000"/>
                </a:solidFill>
              </a:rPr>
              <a:t>world</a:t>
            </a:r>
            <a:r>
              <a:rPr lang="el-GR" sz="3400" dirty="0" smtClean="0">
                <a:solidFill>
                  <a:srgbClr val="FF0000"/>
                </a:solidFill>
              </a:rPr>
              <a:t> </a:t>
            </a:r>
            <a:r>
              <a:rPr lang="el-GR" sz="3400" dirty="0" err="1" smtClean="0">
                <a:solidFill>
                  <a:srgbClr val="FF0000"/>
                </a:solidFill>
              </a:rPr>
              <a:t>are</a:t>
            </a:r>
            <a:r>
              <a:rPr lang="el-GR" sz="3400" dirty="0" smtClean="0">
                <a:solidFill>
                  <a:srgbClr val="FF0000"/>
                </a:solidFill>
              </a:rPr>
              <a:t> </a:t>
            </a:r>
            <a:r>
              <a:rPr lang="el-GR" sz="3400" dirty="0" err="1" smtClean="0">
                <a:solidFill>
                  <a:srgbClr val="FF0000"/>
                </a:solidFill>
              </a:rPr>
              <a:t>used</a:t>
            </a:r>
            <a:r>
              <a:rPr lang="el-GR" sz="3400" dirty="0" smtClean="0">
                <a:solidFill>
                  <a:srgbClr val="FF0000"/>
                </a:solidFill>
              </a:rPr>
              <a:t> </a:t>
            </a:r>
            <a:r>
              <a:rPr lang="el-GR" sz="3400" dirty="0" err="1" smtClean="0">
                <a:solidFill>
                  <a:srgbClr val="FF0000"/>
                </a:solidFill>
              </a:rPr>
              <a:t>as</a:t>
            </a:r>
            <a:r>
              <a:rPr lang="el-GR" sz="3400" dirty="0" smtClean="0">
                <a:solidFill>
                  <a:srgbClr val="FF0000"/>
                </a:solidFill>
              </a:rPr>
              <a:t> </a:t>
            </a:r>
            <a:r>
              <a:rPr lang="el-GR" sz="3400" dirty="0" err="1" smtClean="0">
                <a:solidFill>
                  <a:srgbClr val="FF0000"/>
                </a:solidFill>
              </a:rPr>
              <a:t>biocide</a:t>
            </a:r>
            <a:r>
              <a:rPr lang="el-GR" sz="3400" dirty="0" smtClean="0">
                <a:solidFill>
                  <a:srgbClr val="FF0000"/>
                </a:solidFill>
              </a:rPr>
              <a:t> </a:t>
            </a:r>
            <a:r>
              <a:rPr lang="el-GR" sz="3400" dirty="0" err="1" smtClean="0">
                <a:solidFill>
                  <a:srgbClr val="FF0000"/>
                </a:solidFill>
              </a:rPr>
              <a:t>compounds</a:t>
            </a:r>
            <a:r>
              <a:rPr lang="el-GR" sz="3400" dirty="0" smtClean="0">
                <a:solidFill>
                  <a:srgbClr val="FF0000"/>
                </a:solidFill>
              </a:rPr>
              <a:t>. </a:t>
            </a:r>
          </a:p>
          <a:p>
            <a:pPr>
              <a:buNone/>
            </a:pPr>
            <a:endParaRPr lang="el-GR" sz="3400" dirty="0" smtClean="0">
              <a:solidFill>
                <a:srgbClr val="FF0000"/>
              </a:solidFill>
            </a:endParaRPr>
          </a:p>
          <a:p>
            <a:pPr>
              <a:buNone/>
            </a:pPr>
            <a:r>
              <a:rPr lang="el-GR" sz="3400" dirty="0" err="1" smtClean="0">
                <a:solidFill>
                  <a:srgbClr val="FF0000"/>
                </a:solidFill>
              </a:rPr>
              <a:t>Water</a:t>
            </a:r>
            <a:r>
              <a:rPr lang="el-GR" sz="3400" dirty="0" smtClean="0">
                <a:solidFill>
                  <a:srgbClr val="FF0000"/>
                </a:solidFill>
              </a:rPr>
              <a:t>-</a:t>
            </a:r>
            <a:r>
              <a:rPr lang="el-GR" sz="3400" dirty="0" err="1" smtClean="0">
                <a:solidFill>
                  <a:srgbClr val="FF0000"/>
                </a:solidFill>
              </a:rPr>
              <a:t>based</a:t>
            </a:r>
            <a:r>
              <a:rPr lang="el-GR" sz="3400" dirty="0" smtClean="0">
                <a:solidFill>
                  <a:srgbClr val="FF0000"/>
                </a:solidFill>
              </a:rPr>
              <a:t> </a:t>
            </a:r>
            <a:r>
              <a:rPr lang="el-GR" sz="3400" dirty="0" err="1" smtClean="0">
                <a:solidFill>
                  <a:srgbClr val="FF0000"/>
                </a:solidFill>
              </a:rPr>
              <a:t>coatings</a:t>
            </a:r>
            <a:r>
              <a:rPr lang="el-GR" sz="3400" dirty="0" smtClean="0">
                <a:solidFill>
                  <a:srgbClr val="FF0000"/>
                </a:solidFill>
              </a:rPr>
              <a:t> </a:t>
            </a:r>
            <a:r>
              <a:rPr lang="el-GR" sz="3400" dirty="0" err="1" smtClean="0">
                <a:solidFill>
                  <a:srgbClr val="FF0000"/>
                </a:solidFill>
              </a:rPr>
              <a:t>are</a:t>
            </a:r>
            <a:r>
              <a:rPr lang="el-GR" sz="3400" dirty="0" smtClean="0">
                <a:solidFill>
                  <a:srgbClr val="FF0000"/>
                </a:solidFill>
              </a:rPr>
              <a:t> </a:t>
            </a:r>
            <a:r>
              <a:rPr lang="el-GR" sz="3400" dirty="0" err="1" smtClean="0">
                <a:solidFill>
                  <a:srgbClr val="FF0000"/>
                </a:solidFill>
              </a:rPr>
              <a:t>being</a:t>
            </a:r>
            <a:r>
              <a:rPr lang="el-GR" sz="3400" dirty="0" smtClean="0">
                <a:solidFill>
                  <a:srgbClr val="FF0000"/>
                </a:solidFill>
              </a:rPr>
              <a:t> </a:t>
            </a:r>
            <a:r>
              <a:rPr lang="el-GR" sz="3400" dirty="0" err="1" smtClean="0">
                <a:solidFill>
                  <a:srgbClr val="FF0000"/>
                </a:solidFill>
              </a:rPr>
              <a:t>developed</a:t>
            </a:r>
            <a:r>
              <a:rPr lang="el-GR" sz="3400" dirty="0" smtClean="0">
                <a:solidFill>
                  <a:srgbClr val="FF0000"/>
                </a:solidFill>
              </a:rPr>
              <a:t> </a:t>
            </a:r>
            <a:r>
              <a:rPr lang="el-GR" sz="3400" dirty="0" err="1" smtClean="0">
                <a:solidFill>
                  <a:srgbClr val="FF0000"/>
                </a:solidFill>
              </a:rPr>
              <a:t>that</a:t>
            </a:r>
            <a:r>
              <a:rPr lang="el-GR" sz="3400" dirty="0" smtClean="0">
                <a:solidFill>
                  <a:srgbClr val="FF0000"/>
                </a:solidFill>
              </a:rPr>
              <a:t> </a:t>
            </a:r>
            <a:r>
              <a:rPr lang="el-GR" sz="3400" dirty="0" err="1" smtClean="0">
                <a:solidFill>
                  <a:srgbClr val="FF0000"/>
                </a:solidFill>
              </a:rPr>
              <a:t>use</a:t>
            </a:r>
            <a:r>
              <a:rPr lang="el-GR" sz="3400" dirty="0" smtClean="0">
                <a:solidFill>
                  <a:srgbClr val="FF0000"/>
                </a:solidFill>
              </a:rPr>
              <a:t> </a:t>
            </a:r>
            <a:r>
              <a:rPr lang="el-GR" sz="3400" dirty="0" err="1" smtClean="0">
                <a:solidFill>
                  <a:srgbClr val="FF0000"/>
                </a:solidFill>
              </a:rPr>
              <a:t>low</a:t>
            </a:r>
            <a:r>
              <a:rPr lang="el-GR" sz="3400" dirty="0" smtClean="0">
                <a:solidFill>
                  <a:srgbClr val="FF0000"/>
                </a:solidFill>
              </a:rPr>
              <a:t>-</a:t>
            </a:r>
            <a:r>
              <a:rPr lang="el-GR" sz="3400" dirty="0" err="1" smtClean="0">
                <a:solidFill>
                  <a:srgbClr val="FF0000"/>
                </a:solidFill>
              </a:rPr>
              <a:t>toxic</a:t>
            </a:r>
            <a:r>
              <a:rPr lang="el-GR" sz="3400" dirty="0" smtClean="0">
                <a:solidFill>
                  <a:srgbClr val="FF0000"/>
                </a:solidFill>
              </a:rPr>
              <a:t> </a:t>
            </a:r>
            <a:r>
              <a:rPr lang="el-GR" sz="3400" dirty="0" err="1" smtClean="0">
                <a:solidFill>
                  <a:srgbClr val="FF0000"/>
                </a:solidFill>
              </a:rPr>
              <a:t>elements</a:t>
            </a:r>
            <a:r>
              <a:rPr lang="el-GR" sz="3400" dirty="0" smtClean="0">
                <a:solidFill>
                  <a:srgbClr val="FF0000"/>
                </a:solidFill>
              </a:rPr>
              <a:t> </a:t>
            </a:r>
            <a:r>
              <a:rPr lang="el-GR" sz="3400" dirty="0" err="1" smtClean="0">
                <a:solidFill>
                  <a:srgbClr val="FF0000"/>
                </a:solidFill>
              </a:rPr>
              <a:t>and</a:t>
            </a:r>
            <a:r>
              <a:rPr lang="el-GR" sz="3400" dirty="0" smtClean="0">
                <a:solidFill>
                  <a:srgbClr val="FF0000"/>
                </a:solidFill>
              </a:rPr>
              <a:t> </a:t>
            </a:r>
            <a:r>
              <a:rPr lang="el-GR" sz="3400" dirty="0" err="1" smtClean="0">
                <a:solidFill>
                  <a:srgbClr val="FF0000"/>
                </a:solidFill>
              </a:rPr>
              <a:t>natural</a:t>
            </a:r>
            <a:r>
              <a:rPr lang="el-GR" sz="3400" dirty="0" smtClean="0">
                <a:solidFill>
                  <a:srgbClr val="FF0000"/>
                </a:solidFill>
              </a:rPr>
              <a:t> </a:t>
            </a:r>
            <a:r>
              <a:rPr lang="el-GR" sz="3400" dirty="0" err="1" smtClean="0">
                <a:solidFill>
                  <a:srgbClr val="FF0000"/>
                </a:solidFill>
              </a:rPr>
              <a:t>biocides</a:t>
            </a:r>
            <a:r>
              <a:rPr lang="el-GR" sz="3400" dirty="0" smtClean="0">
                <a:solidFill>
                  <a:srgbClr val="FF0000"/>
                </a:solidFill>
              </a:rPr>
              <a:t>, </a:t>
            </a:r>
            <a:r>
              <a:rPr lang="el-GR" sz="3400" dirty="0" err="1" smtClean="0">
                <a:solidFill>
                  <a:srgbClr val="FF0000"/>
                </a:solidFill>
              </a:rPr>
              <a:t>where</a:t>
            </a:r>
            <a:r>
              <a:rPr lang="el-GR" sz="3400" dirty="0" smtClean="0">
                <a:solidFill>
                  <a:srgbClr val="FF0000"/>
                </a:solidFill>
              </a:rPr>
              <a:t> </a:t>
            </a:r>
            <a:r>
              <a:rPr lang="el-GR" sz="3400" dirty="0" err="1" smtClean="0">
                <a:solidFill>
                  <a:srgbClr val="FF0000"/>
                </a:solidFill>
              </a:rPr>
              <a:t>bacteria</a:t>
            </a:r>
            <a:r>
              <a:rPr lang="el-GR" sz="3400" dirty="0" smtClean="0">
                <a:solidFill>
                  <a:srgbClr val="FF0000"/>
                </a:solidFill>
              </a:rPr>
              <a:t> </a:t>
            </a:r>
            <a:r>
              <a:rPr lang="el-GR" sz="3400" dirty="0" err="1" smtClean="0">
                <a:solidFill>
                  <a:srgbClr val="FF0000"/>
                </a:solidFill>
              </a:rPr>
              <a:t>is</a:t>
            </a:r>
            <a:r>
              <a:rPr lang="el-GR" sz="3400" dirty="0" smtClean="0">
                <a:solidFill>
                  <a:srgbClr val="FF0000"/>
                </a:solidFill>
              </a:rPr>
              <a:t> </a:t>
            </a:r>
            <a:r>
              <a:rPr lang="el-GR" sz="3400" dirty="0" err="1" smtClean="0">
                <a:solidFill>
                  <a:srgbClr val="FF0000"/>
                </a:solidFill>
              </a:rPr>
              <a:t>isolated</a:t>
            </a:r>
            <a:r>
              <a:rPr lang="el-GR" sz="3400" dirty="0" smtClean="0">
                <a:solidFill>
                  <a:srgbClr val="FF0000"/>
                </a:solidFill>
              </a:rPr>
              <a:t> </a:t>
            </a:r>
            <a:r>
              <a:rPr lang="el-GR" sz="3400" dirty="0" err="1" smtClean="0">
                <a:solidFill>
                  <a:srgbClr val="FF0000"/>
                </a:solidFill>
              </a:rPr>
              <a:t>from</a:t>
            </a:r>
            <a:r>
              <a:rPr lang="el-GR" sz="3400" dirty="0" smtClean="0">
                <a:solidFill>
                  <a:srgbClr val="FF0000"/>
                </a:solidFill>
              </a:rPr>
              <a:t> </a:t>
            </a:r>
            <a:r>
              <a:rPr lang="el-GR" sz="3400" dirty="0" err="1" smtClean="0">
                <a:solidFill>
                  <a:srgbClr val="FF0000"/>
                </a:solidFill>
              </a:rPr>
              <a:t>surfaces</a:t>
            </a:r>
            <a:r>
              <a:rPr lang="el-GR" sz="3400" dirty="0" smtClean="0">
                <a:solidFill>
                  <a:srgbClr val="FF0000"/>
                </a:solidFill>
              </a:rPr>
              <a:t> </a:t>
            </a:r>
            <a:r>
              <a:rPr lang="el-GR" sz="3400" dirty="0" err="1" smtClean="0">
                <a:solidFill>
                  <a:srgbClr val="FF0000"/>
                </a:solidFill>
              </a:rPr>
              <a:t>immersed</a:t>
            </a:r>
            <a:r>
              <a:rPr lang="el-GR" sz="3400" dirty="0" smtClean="0">
                <a:solidFill>
                  <a:srgbClr val="FF0000"/>
                </a:solidFill>
              </a:rPr>
              <a:t> </a:t>
            </a:r>
            <a:r>
              <a:rPr lang="el-GR" sz="3400" dirty="0" err="1" smtClean="0">
                <a:solidFill>
                  <a:srgbClr val="FF0000"/>
                </a:solidFill>
              </a:rPr>
              <a:t>in</a:t>
            </a:r>
            <a:r>
              <a:rPr lang="el-GR" sz="3400" dirty="0" smtClean="0">
                <a:solidFill>
                  <a:srgbClr val="FF0000"/>
                </a:solidFill>
              </a:rPr>
              <a:t> </a:t>
            </a:r>
            <a:r>
              <a:rPr lang="el-GR" sz="3400" dirty="0" err="1" smtClean="0">
                <a:solidFill>
                  <a:srgbClr val="FF0000"/>
                </a:solidFill>
              </a:rPr>
              <a:t>the</a:t>
            </a:r>
            <a:r>
              <a:rPr lang="el-GR" sz="3400" dirty="0" smtClean="0">
                <a:solidFill>
                  <a:srgbClr val="FF0000"/>
                </a:solidFill>
              </a:rPr>
              <a:t> </a:t>
            </a:r>
            <a:r>
              <a:rPr lang="el-GR" sz="3400" dirty="0" err="1" smtClean="0">
                <a:solidFill>
                  <a:srgbClr val="FF0000"/>
                </a:solidFill>
              </a:rPr>
              <a:t>marine</a:t>
            </a:r>
            <a:r>
              <a:rPr lang="el-GR" sz="3400" dirty="0" smtClean="0">
                <a:solidFill>
                  <a:srgbClr val="FF0000"/>
                </a:solidFill>
              </a:rPr>
              <a:t> </a:t>
            </a:r>
            <a:r>
              <a:rPr lang="el-GR" sz="3400" dirty="0" err="1" smtClean="0">
                <a:solidFill>
                  <a:srgbClr val="FF0000"/>
                </a:solidFill>
              </a:rPr>
              <a:t>environment</a:t>
            </a:r>
            <a:r>
              <a:rPr lang="el-GR" sz="3400" dirty="0" smtClean="0">
                <a:solidFill>
                  <a:srgbClr val="FF0000"/>
                </a:solidFill>
              </a:rPr>
              <a:t>, </a:t>
            </a:r>
            <a:r>
              <a:rPr lang="el-GR" sz="3400" dirty="0" err="1" smtClean="0">
                <a:solidFill>
                  <a:srgbClr val="FF0000"/>
                </a:solidFill>
              </a:rPr>
              <a:t>creating</a:t>
            </a:r>
            <a:r>
              <a:rPr lang="el-GR" sz="3400" dirty="0" smtClean="0">
                <a:solidFill>
                  <a:srgbClr val="FF0000"/>
                </a:solidFill>
              </a:rPr>
              <a:t> a </a:t>
            </a:r>
            <a:r>
              <a:rPr lang="el-GR" sz="3400" dirty="0" err="1" smtClean="0">
                <a:solidFill>
                  <a:srgbClr val="FF0000"/>
                </a:solidFill>
              </a:rPr>
              <a:t>promising</a:t>
            </a:r>
            <a:r>
              <a:rPr lang="el-GR" sz="3400" dirty="0" smtClean="0">
                <a:solidFill>
                  <a:srgbClr val="FF0000"/>
                </a:solidFill>
              </a:rPr>
              <a:t> </a:t>
            </a:r>
            <a:r>
              <a:rPr lang="el-GR" sz="3400" dirty="0" err="1" smtClean="0">
                <a:solidFill>
                  <a:srgbClr val="FF0000"/>
                </a:solidFill>
              </a:rPr>
              <a:t>source</a:t>
            </a:r>
            <a:r>
              <a:rPr lang="el-GR" sz="3400" dirty="0" smtClean="0">
                <a:solidFill>
                  <a:srgbClr val="FF0000"/>
                </a:solidFill>
              </a:rPr>
              <a:t> </a:t>
            </a:r>
            <a:r>
              <a:rPr lang="el-GR" sz="3400" dirty="0" err="1" smtClean="0">
                <a:solidFill>
                  <a:srgbClr val="FF0000"/>
                </a:solidFill>
              </a:rPr>
              <a:t>of</a:t>
            </a:r>
            <a:r>
              <a:rPr lang="el-GR" sz="3400" dirty="0" smtClean="0">
                <a:solidFill>
                  <a:srgbClr val="FF0000"/>
                </a:solidFill>
              </a:rPr>
              <a:t> </a:t>
            </a:r>
            <a:r>
              <a:rPr lang="el-GR" sz="3400" dirty="0" err="1" smtClean="0">
                <a:solidFill>
                  <a:srgbClr val="FF0000"/>
                </a:solidFill>
              </a:rPr>
              <a:t>natural</a:t>
            </a:r>
            <a:r>
              <a:rPr lang="el-GR" sz="3400" dirty="0" smtClean="0">
                <a:solidFill>
                  <a:srgbClr val="FF0000"/>
                </a:solidFill>
              </a:rPr>
              <a:t> </a:t>
            </a:r>
            <a:r>
              <a:rPr lang="el-GR" sz="3400" dirty="0" err="1" smtClean="0">
                <a:solidFill>
                  <a:srgbClr val="FF0000"/>
                </a:solidFill>
              </a:rPr>
              <a:t>antifouling</a:t>
            </a:r>
            <a:r>
              <a:rPr lang="el-GR" sz="3400" dirty="0" smtClean="0">
                <a:solidFill>
                  <a:srgbClr val="FF0000"/>
                </a:solidFill>
              </a:rPr>
              <a:t> </a:t>
            </a:r>
            <a:r>
              <a:rPr lang="el-GR" sz="3400" dirty="0" err="1" smtClean="0">
                <a:solidFill>
                  <a:srgbClr val="FF0000"/>
                </a:solidFill>
              </a:rPr>
              <a:t>compounds</a:t>
            </a:r>
            <a:r>
              <a:rPr lang="el-GR" sz="3400" dirty="0" smtClean="0">
                <a:solidFill>
                  <a:srgbClr val="FF0000"/>
                </a:solidFill>
              </a:rPr>
              <a:t>. </a:t>
            </a:r>
          </a:p>
          <a:p>
            <a:pPr>
              <a:buNone/>
            </a:pPr>
            <a:endParaRPr lang="el-GR" sz="3400" dirty="0" smtClean="0">
              <a:solidFill>
                <a:srgbClr val="FF0000"/>
              </a:solidFill>
            </a:endParaRPr>
          </a:p>
          <a:p>
            <a:pPr>
              <a:buNone/>
            </a:pPr>
            <a:r>
              <a:rPr lang="el-GR" sz="3400" dirty="0" err="1" smtClean="0">
                <a:solidFill>
                  <a:srgbClr val="FF0000"/>
                </a:solidFill>
              </a:rPr>
              <a:t>The</a:t>
            </a:r>
            <a:r>
              <a:rPr lang="el-GR" sz="3400" dirty="0" smtClean="0">
                <a:solidFill>
                  <a:srgbClr val="FF0000"/>
                </a:solidFill>
              </a:rPr>
              <a:t> </a:t>
            </a:r>
            <a:r>
              <a:rPr lang="el-GR" sz="3400" dirty="0" err="1" smtClean="0">
                <a:solidFill>
                  <a:srgbClr val="FF0000"/>
                </a:solidFill>
              </a:rPr>
              <a:t>result</a:t>
            </a:r>
            <a:r>
              <a:rPr lang="el-GR" sz="3400" dirty="0" smtClean="0">
                <a:solidFill>
                  <a:srgbClr val="FF0000"/>
                </a:solidFill>
              </a:rPr>
              <a:t> </a:t>
            </a:r>
            <a:r>
              <a:rPr lang="el-GR" sz="3400" dirty="0" err="1" smtClean="0">
                <a:solidFill>
                  <a:srgbClr val="FF0000"/>
                </a:solidFill>
              </a:rPr>
              <a:t>is</a:t>
            </a:r>
            <a:r>
              <a:rPr lang="el-GR" sz="3400" dirty="0" smtClean="0">
                <a:solidFill>
                  <a:srgbClr val="FF0000"/>
                </a:solidFill>
              </a:rPr>
              <a:t> a </a:t>
            </a:r>
            <a:r>
              <a:rPr lang="el-GR" sz="3400" dirty="0" err="1" smtClean="0">
                <a:solidFill>
                  <a:srgbClr val="FF0000"/>
                </a:solidFill>
              </a:rPr>
              <a:t>new</a:t>
            </a:r>
            <a:r>
              <a:rPr lang="el-GR" sz="3400" dirty="0" smtClean="0">
                <a:solidFill>
                  <a:srgbClr val="FF0000"/>
                </a:solidFill>
              </a:rPr>
              <a:t> </a:t>
            </a:r>
            <a:r>
              <a:rPr lang="el-GR" sz="3400" dirty="0" err="1" smtClean="0">
                <a:solidFill>
                  <a:srgbClr val="FF0000"/>
                </a:solidFill>
              </a:rPr>
              <a:t>environmentally</a:t>
            </a:r>
            <a:r>
              <a:rPr lang="el-GR" sz="3400" dirty="0" smtClean="0">
                <a:solidFill>
                  <a:srgbClr val="FF0000"/>
                </a:solidFill>
              </a:rPr>
              <a:t> </a:t>
            </a:r>
            <a:r>
              <a:rPr lang="el-GR" sz="3400" dirty="0" err="1" smtClean="0">
                <a:solidFill>
                  <a:srgbClr val="FF0000"/>
                </a:solidFill>
              </a:rPr>
              <a:t>friendly</a:t>
            </a:r>
            <a:r>
              <a:rPr lang="el-GR" sz="3400" dirty="0" smtClean="0">
                <a:solidFill>
                  <a:srgbClr val="FF0000"/>
                </a:solidFill>
              </a:rPr>
              <a:t> </a:t>
            </a:r>
            <a:r>
              <a:rPr lang="el-GR" sz="3400" dirty="0" err="1" smtClean="0">
                <a:solidFill>
                  <a:srgbClr val="FF0000"/>
                </a:solidFill>
              </a:rPr>
              <a:t>antifouling</a:t>
            </a:r>
            <a:r>
              <a:rPr lang="el-GR" sz="3400" dirty="0" smtClean="0">
                <a:solidFill>
                  <a:srgbClr val="FF0000"/>
                </a:solidFill>
              </a:rPr>
              <a:t> </a:t>
            </a:r>
            <a:r>
              <a:rPr lang="el-GR" sz="3400" dirty="0" err="1" smtClean="0">
                <a:solidFill>
                  <a:srgbClr val="FF0000"/>
                </a:solidFill>
              </a:rPr>
              <a:t>coating</a:t>
            </a:r>
            <a:r>
              <a:rPr lang="el-GR" sz="3400" dirty="0" smtClean="0">
                <a:solidFill>
                  <a:srgbClr val="FF0000"/>
                </a:solidFill>
              </a:rPr>
              <a:t> </a:t>
            </a:r>
            <a:r>
              <a:rPr lang="el-GR" sz="3400" dirty="0" err="1" smtClean="0">
                <a:solidFill>
                  <a:srgbClr val="FF0000"/>
                </a:solidFill>
              </a:rPr>
              <a:t>that</a:t>
            </a:r>
            <a:r>
              <a:rPr lang="el-GR" sz="3400" dirty="0" smtClean="0">
                <a:solidFill>
                  <a:srgbClr val="FF0000"/>
                </a:solidFill>
              </a:rPr>
              <a:t> </a:t>
            </a:r>
            <a:r>
              <a:rPr lang="el-GR" sz="3400" dirty="0" err="1" smtClean="0">
                <a:solidFill>
                  <a:srgbClr val="FF0000"/>
                </a:solidFill>
              </a:rPr>
              <a:t>is</a:t>
            </a:r>
            <a:r>
              <a:rPr lang="el-GR" sz="3400" dirty="0" smtClean="0">
                <a:solidFill>
                  <a:srgbClr val="FF0000"/>
                </a:solidFill>
              </a:rPr>
              <a:t> </a:t>
            </a:r>
            <a:r>
              <a:rPr lang="el-GR" sz="3400" dirty="0" err="1" smtClean="0">
                <a:solidFill>
                  <a:srgbClr val="FF0000"/>
                </a:solidFill>
              </a:rPr>
              <a:t>able</a:t>
            </a:r>
            <a:r>
              <a:rPr lang="el-GR" sz="3400" dirty="0" smtClean="0">
                <a:solidFill>
                  <a:srgbClr val="FF0000"/>
                </a:solidFill>
              </a:rPr>
              <a:t> </a:t>
            </a:r>
            <a:r>
              <a:rPr lang="el-GR" sz="3400" dirty="0" err="1" smtClean="0">
                <a:solidFill>
                  <a:srgbClr val="FF0000"/>
                </a:solidFill>
              </a:rPr>
              <a:t>to</a:t>
            </a:r>
            <a:r>
              <a:rPr lang="el-GR" sz="3400" dirty="0" smtClean="0">
                <a:solidFill>
                  <a:srgbClr val="FF0000"/>
                </a:solidFill>
              </a:rPr>
              <a:t> </a:t>
            </a:r>
            <a:r>
              <a:rPr lang="el-GR" sz="3400" dirty="0" err="1" smtClean="0">
                <a:solidFill>
                  <a:srgbClr val="FF0000"/>
                </a:solidFill>
              </a:rPr>
              <a:t>mitigate</a:t>
            </a:r>
            <a:r>
              <a:rPr lang="el-GR" sz="3400" dirty="0" smtClean="0">
                <a:solidFill>
                  <a:srgbClr val="FF0000"/>
                </a:solidFill>
              </a:rPr>
              <a:t> </a:t>
            </a:r>
            <a:r>
              <a:rPr lang="el-GR" sz="3400" dirty="0" err="1" smtClean="0">
                <a:solidFill>
                  <a:srgbClr val="FF0000"/>
                </a:solidFill>
              </a:rPr>
              <a:t>the</a:t>
            </a:r>
            <a:r>
              <a:rPr lang="el-GR" sz="3400" dirty="0" smtClean="0">
                <a:solidFill>
                  <a:srgbClr val="FF0000"/>
                </a:solidFill>
              </a:rPr>
              <a:t> </a:t>
            </a:r>
            <a:r>
              <a:rPr lang="el-GR" sz="3400" dirty="0" err="1" smtClean="0">
                <a:solidFill>
                  <a:srgbClr val="FF0000"/>
                </a:solidFill>
              </a:rPr>
              <a:t>problem</a:t>
            </a:r>
            <a:r>
              <a:rPr lang="el-GR" sz="3400" dirty="0" smtClean="0">
                <a:solidFill>
                  <a:srgbClr val="FF0000"/>
                </a:solidFill>
              </a:rPr>
              <a:t> </a:t>
            </a:r>
            <a:r>
              <a:rPr lang="el-GR" sz="3400" dirty="0" err="1" smtClean="0">
                <a:solidFill>
                  <a:srgbClr val="FF0000"/>
                </a:solidFill>
              </a:rPr>
              <a:t>of</a:t>
            </a:r>
            <a:r>
              <a:rPr lang="el-GR" sz="3400" dirty="0" smtClean="0">
                <a:solidFill>
                  <a:srgbClr val="FF0000"/>
                </a:solidFill>
              </a:rPr>
              <a:t> </a:t>
            </a:r>
            <a:r>
              <a:rPr lang="el-GR" sz="3400" dirty="0" err="1" smtClean="0">
                <a:solidFill>
                  <a:srgbClr val="FF0000"/>
                </a:solidFill>
              </a:rPr>
              <a:t>biofouling</a:t>
            </a:r>
            <a:r>
              <a:rPr lang="el-GR" sz="3400" dirty="0" smtClean="0">
                <a:solidFill>
                  <a:srgbClr val="FF0000"/>
                </a:solidFill>
              </a:rPr>
              <a:t> </a:t>
            </a:r>
            <a:r>
              <a:rPr lang="el-GR" sz="3400" dirty="0" err="1" smtClean="0">
                <a:solidFill>
                  <a:srgbClr val="FF0000"/>
                </a:solidFill>
              </a:rPr>
              <a:t>without</a:t>
            </a:r>
            <a:r>
              <a:rPr lang="el-GR" sz="3400" dirty="0" smtClean="0">
                <a:solidFill>
                  <a:srgbClr val="FF0000"/>
                </a:solidFill>
              </a:rPr>
              <a:t> </a:t>
            </a:r>
            <a:r>
              <a:rPr lang="el-GR" sz="3400" dirty="0" err="1" smtClean="0">
                <a:solidFill>
                  <a:srgbClr val="FF0000"/>
                </a:solidFill>
              </a:rPr>
              <a:t>affecting</a:t>
            </a:r>
            <a:r>
              <a:rPr lang="el-GR" sz="3400" dirty="0" smtClean="0">
                <a:solidFill>
                  <a:srgbClr val="FF0000"/>
                </a:solidFill>
              </a:rPr>
              <a:t> </a:t>
            </a:r>
            <a:r>
              <a:rPr lang="el-GR" sz="3400" dirty="0" err="1" smtClean="0">
                <a:solidFill>
                  <a:srgbClr val="FF0000"/>
                </a:solidFill>
              </a:rPr>
              <a:t>the</a:t>
            </a:r>
            <a:r>
              <a:rPr lang="el-GR" sz="3400" dirty="0" smtClean="0">
                <a:solidFill>
                  <a:srgbClr val="FF0000"/>
                </a:solidFill>
              </a:rPr>
              <a:t> </a:t>
            </a:r>
            <a:r>
              <a:rPr lang="el-GR" sz="3400" dirty="0" err="1" smtClean="0">
                <a:solidFill>
                  <a:srgbClr val="FF0000"/>
                </a:solidFill>
              </a:rPr>
              <a:t>surrounding</a:t>
            </a:r>
            <a:r>
              <a:rPr lang="el-GR" sz="3400" dirty="0" smtClean="0">
                <a:solidFill>
                  <a:srgbClr val="FF0000"/>
                </a:solidFill>
              </a:rPr>
              <a:t> </a:t>
            </a:r>
            <a:r>
              <a:rPr lang="el-GR" sz="3400" dirty="0" err="1" smtClean="0">
                <a:solidFill>
                  <a:srgbClr val="FF0000"/>
                </a:solidFill>
              </a:rPr>
              <a:t>medium</a:t>
            </a:r>
            <a:r>
              <a:rPr lang="el-GR" sz="3400" dirty="0" smtClean="0">
                <a:solidFill>
                  <a:srgbClr val="FF0000"/>
                </a:solidFill>
              </a:rPr>
              <a:t>, </a:t>
            </a:r>
            <a:r>
              <a:rPr lang="el-GR" sz="3400" dirty="0" err="1" smtClean="0">
                <a:solidFill>
                  <a:srgbClr val="FF0000"/>
                </a:solidFill>
              </a:rPr>
              <a:t>and</a:t>
            </a:r>
            <a:r>
              <a:rPr lang="el-GR" sz="3400" dirty="0" smtClean="0">
                <a:solidFill>
                  <a:srgbClr val="FF0000"/>
                </a:solidFill>
              </a:rPr>
              <a:t> </a:t>
            </a:r>
            <a:r>
              <a:rPr lang="el-GR" sz="3400" dirty="0" err="1" smtClean="0">
                <a:solidFill>
                  <a:srgbClr val="FF0000"/>
                </a:solidFill>
              </a:rPr>
              <a:t>which</a:t>
            </a:r>
            <a:r>
              <a:rPr lang="el-GR" sz="3400" dirty="0" smtClean="0">
                <a:solidFill>
                  <a:srgbClr val="FF0000"/>
                </a:solidFill>
              </a:rPr>
              <a:t> </a:t>
            </a:r>
            <a:r>
              <a:rPr lang="el-GR" sz="3400" dirty="0" err="1" smtClean="0">
                <a:solidFill>
                  <a:srgbClr val="FF0000"/>
                </a:solidFill>
              </a:rPr>
              <a:t>may</a:t>
            </a:r>
            <a:r>
              <a:rPr lang="el-GR" sz="3400" dirty="0" smtClean="0">
                <a:solidFill>
                  <a:srgbClr val="FF0000"/>
                </a:solidFill>
              </a:rPr>
              <a:t> </a:t>
            </a:r>
            <a:r>
              <a:rPr lang="el-GR" sz="3400" dirty="0" err="1" smtClean="0">
                <a:solidFill>
                  <a:srgbClr val="FF0000"/>
                </a:solidFill>
              </a:rPr>
              <a:t>be</a:t>
            </a:r>
            <a:r>
              <a:rPr lang="el-GR" sz="3400" dirty="0" smtClean="0">
                <a:solidFill>
                  <a:srgbClr val="FF0000"/>
                </a:solidFill>
              </a:rPr>
              <a:t> </a:t>
            </a:r>
            <a:r>
              <a:rPr lang="el-GR" sz="3400" dirty="0" err="1" smtClean="0">
                <a:solidFill>
                  <a:srgbClr val="FF0000"/>
                </a:solidFill>
              </a:rPr>
              <a:t>applied</a:t>
            </a:r>
            <a:r>
              <a:rPr lang="el-GR" sz="3400" dirty="0" smtClean="0">
                <a:solidFill>
                  <a:srgbClr val="FF0000"/>
                </a:solidFill>
              </a:rPr>
              <a:t> </a:t>
            </a:r>
            <a:r>
              <a:rPr lang="el-GR" sz="3400" dirty="0" err="1" smtClean="0">
                <a:solidFill>
                  <a:srgbClr val="FF0000"/>
                </a:solidFill>
              </a:rPr>
              <a:t>on</a:t>
            </a:r>
            <a:r>
              <a:rPr lang="el-GR" sz="3400" dirty="0" smtClean="0">
                <a:solidFill>
                  <a:srgbClr val="FF0000"/>
                </a:solidFill>
              </a:rPr>
              <a:t> </a:t>
            </a:r>
            <a:r>
              <a:rPr lang="el-GR" sz="3400" dirty="0" err="1" smtClean="0">
                <a:solidFill>
                  <a:srgbClr val="FF0000"/>
                </a:solidFill>
              </a:rPr>
              <a:t>any</a:t>
            </a:r>
            <a:r>
              <a:rPr lang="el-GR" sz="3400" dirty="0" smtClean="0">
                <a:solidFill>
                  <a:srgbClr val="FF0000"/>
                </a:solidFill>
              </a:rPr>
              <a:t> </a:t>
            </a:r>
            <a:r>
              <a:rPr lang="el-GR" sz="3400" dirty="0" err="1" smtClean="0">
                <a:solidFill>
                  <a:srgbClr val="FF0000"/>
                </a:solidFill>
              </a:rPr>
              <a:t>artificial</a:t>
            </a:r>
            <a:r>
              <a:rPr lang="el-GR" sz="3400" dirty="0" smtClean="0">
                <a:solidFill>
                  <a:srgbClr val="FF0000"/>
                </a:solidFill>
              </a:rPr>
              <a:t> </a:t>
            </a:r>
            <a:r>
              <a:rPr lang="el-GR" sz="3400" dirty="0" err="1" smtClean="0">
                <a:solidFill>
                  <a:srgbClr val="FF0000"/>
                </a:solidFill>
              </a:rPr>
              <a:t>structure</a:t>
            </a:r>
            <a:r>
              <a:rPr lang="el-GR" sz="3400" dirty="0" smtClean="0">
                <a:solidFill>
                  <a:srgbClr val="FF0000"/>
                </a:solidFill>
              </a:rPr>
              <a:t> </a:t>
            </a:r>
            <a:r>
              <a:rPr lang="el-GR" sz="3400" dirty="0" err="1" smtClean="0">
                <a:solidFill>
                  <a:srgbClr val="FF0000"/>
                </a:solidFill>
              </a:rPr>
              <a:t>in</a:t>
            </a:r>
            <a:r>
              <a:rPr lang="el-GR" sz="3400" dirty="0" smtClean="0">
                <a:solidFill>
                  <a:srgbClr val="FF0000"/>
                </a:solidFill>
              </a:rPr>
              <a:t> </a:t>
            </a:r>
            <a:r>
              <a:rPr lang="el-GR" sz="3400" dirty="0" err="1" smtClean="0">
                <a:solidFill>
                  <a:srgbClr val="FF0000"/>
                </a:solidFill>
              </a:rPr>
              <a:t>contact</a:t>
            </a:r>
            <a:r>
              <a:rPr lang="el-GR" sz="3400" dirty="0" smtClean="0">
                <a:solidFill>
                  <a:srgbClr val="FF0000"/>
                </a:solidFill>
              </a:rPr>
              <a:t> </a:t>
            </a:r>
            <a:r>
              <a:rPr lang="el-GR" sz="3400" dirty="0" err="1" smtClean="0">
                <a:solidFill>
                  <a:srgbClr val="FF0000"/>
                </a:solidFill>
              </a:rPr>
              <a:t>with</a:t>
            </a:r>
            <a:r>
              <a:rPr lang="el-GR" sz="3400" dirty="0" smtClean="0">
                <a:solidFill>
                  <a:srgbClr val="FF0000"/>
                </a:solidFill>
              </a:rPr>
              <a:t> </a:t>
            </a:r>
            <a:r>
              <a:rPr lang="el-GR" sz="3400" dirty="0" err="1" smtClean="0">
                <a:solidFill>
                  <a:srgbClr val="FF0000"/>
                </a:solidFill>
              </a:rPr>
              <a:t>seawater</a:t>
            </a:r>
            <a:endParaRPr lang="el-GR" sz="3400" dirty="0" smtClean="0">
              <a:solidFill>
                <a:srgbClr val="FF0000"/>
              </a:solidFill>
            </a:endParaRPr>
          </a:p>
          <a:p>
            <a:endParaRPr lang="el-GR" dirty="0"/>
          </a:p>
        </p:txBody>
      </p:sp>
      <p:pic>
        <p:nvPicPr>
          <p:cNvPr id="2050" name="Picture 2" descr="C:\Users\user\Desktop\antifouling_boat_croatia_3.jpg"/>
          <p:cNvPicPr>
            <a:picLocks noChangeAspect="1" noChangeArrowheads="1"/>
          </p:cNvPicPr>
          <p:nvPr/>
        </p:nvPicPr>
        <p:blipFill>
          <a:blip r:embed="rId3" cstate="print"/>
          <a:srcRect/>
          <a:stretch>
            <a:fillRect/>
          </a:stretch>
        </p:blipFill>
        <p:spPr bwMode="auto">
          <a:xfrm>
            <a:off x="4932040" y="1412776"/>
            <a:ext cx="3960440" cy="424847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084640" cy="338296"/>
          </a:xfrm>
        </p:spPr>
        <p:txBody>
          <a:bodyPr>
            <a:normAutofit fontScale="90000"/>
          </a:bodyPr>
          <a:lstStyle/>
          <a:p>
            <a:r>
              <a:rPr lang="en-US" sz="2400" dirty="0" smtClean="0"/>
              <a:t>BIODIESEL from green algae</a:t>
            </a:r>
            <a:endParaRPr lang="el-GR" sz="2400" dirty="0"/>
          </a:p>
        </p:txBody>
      </p:sp>
      <p:sp>
        <p:nvSpPr>
          <p:cNvPr id="3" name="Content Placeholder 2"/>
          <p:cNvSpPr>
            <a:spLocks noGrp="1"/>
          </p:cNvSpPr>
          <p:nvPr>
            <p:ph idx="1"/>
          </p:nvPr>
        </p:nvSpPr>
        <p:spPr>
          <a:xfrm>
            <a:off x="323528" y="1052736"/>
            <a:ext cx="4320480" cy="5403000"/>
          </a:xfrm>
        </p:spPr>
        <p:txBody>
          <a:bodyPr>
            <a:normAutofit fontScale="85000" lnSpcReduction="20000"/>
          </a:bodyPr>
          <a:lstStyle/>
          <a:p>
            <a:pPr>
              <a:buNone/>
            </a:pPr>
            <a:r>
              <a:rPr lang="en-US" sz="1900" dirty="0" smtClean="0"/>
              <a:t>The present economic dependency of our society on fossil fuels and the resulting effects on climate and environment have put tremendous pressure towards the utilization of renewable biomass sources including microalgae species. Algae (i.e., macro and microalgae,) are excellent examples of feedstock biomass with a large potential for flexible production of </a:t>
            </a:r>
            <a:r>
              <a:rPr lang="en-US" sz="1900" dirty="0" err="1" smtClean="0"/>
              <a:t>biofuels</a:t>
            </a:r>
            <a:r>
              <a:rPr lang="en-US" sz="1900" dirty="0" smtClean="0"/>
              <a:t> and bio-based building blocks. Among algal fuels' attractive characteristics are that they can be grown with minimal impact </a:t>
            </a:r>
            <a:r>
              <a:rPr lang="en-US" sz="1900" dirty="0" smtClean="0">
                <a:solidFill>
                  <a:srgbClr val="00B050"/>
                </a:solidFill>
              </a:rPr>
              <a:t>on Fresh water </a:t>
            </a:r>
            <a:r>
              <a:rPr lang="en-US" sz="1900" dirty="0" smtClean="0"/>
              <a:t>resources, can be produced using </a:t>
            </a:r>
            <a:r>
              <a:rPr lang="en-US" sz="1900" b="1" dirty="0" smtClean="0"/>
              <a:t>saline</a:t>
            </a:r>
            <a:r>
              <a:rPr lang="en-US" sz="1900" dirty="0" smtClean="0"/>
              <a:t> and </a:t>
            </a:r>
            <a:r>
              <a:rPr lang="en-US" sz="1900" u="sng" dirty="0" smtClean="0"/>
              <a:t>waste water</a:t>
            </a:r>
            <a:r>
              <a:rPr lang="en-US" sz="1900" dirty="0" smtClean="0"/>
              <a:t>.</a:t>
            </a:r>
            <a:r>
              <a:rPr lang="en-US" sz="1800" dirty="0" smtClean="0"/>
              <a:t>  Because the cells grow in aqueous suspension, where they have more efficient access to water, CO</a:t>
            </a:r>
            <a:br>
              <a:rPr lang="en-US" sz="1800" dirty="0" smtClean="0"/>
            </a:br>
            <a:r>
              <a:rPr lang="en-US" sz="1800" dirty="0" smtClean="0"/>
              <a:t>2 and dissolved nutrients, microalgae are capable of producing large amounts of biomass and usable oil in either high rate </a:t>
            </a:r>
            <a:r>
              <a:rPr lang="en-US" sz="1800" b="1" dirty="0" smtClean="0">
                <a:solidFill>
                  <a:srgbClr val="FF0000"/>
                </a:solidFill>
              </a:rPr>
              <a:t>algal ponds </a:t>
            </a:r>
            <a:r>
              <a:rPr lang="en-US" sz="1800" dirty="0" smtClean="0"/>
              <a:t>or </a:t>
            </a:r>
            <a:r>
              <a:rPr lang="en-US" sz="1800" b="1" dirty="0" err="1" smtClean="0">
                <a:solidFill>
                  <a:srgbClr val="FF0000"/>
                </a:solidFill>
              </a:rPr>
              <a:t>Photobioreactors</a:t>
            </a:r>
            <a:r>
              <a:rPr lang="en-US" sz="1800" dirty="0" smtClean="0"/>
              <a:t>. This oil can then be turned into BIODIESEL by </a:t>
            </a:r>
            <a:r>
              <a:rPr lang="en-US" sz="1800" dirty="0" err="1" smtClean="0"/>
              <a:t>esterification</a:t>
            </a:r>
            <a:r>
              <a:rPr lang="en-US" sz="1800" dirty="0" smtClean="0"/>
              <a:t>, which could be sold for use in automobile</a:t>
            </a:r>
            <a:endParaRPr lang="el-GR" sz="1900" dirty="0" smtClean="0"/>
          </a:p>
          <a:p>
            <a:endParaRPr lang="el-GR" dirty="0"/>
          </a:p>
        </p:txBody>
      </p:sp>
      <p:pic>
        <p:nvPicPr>
          <p:cNvPr id="4" name="Picture 3" descr="C:\Users\kolisis\Desktop\algae-biodiesel-cell.gif"/>
          <p:cNvPicPr/>
          <p:nvPr/>
        </p:nvPicPr>
        <p:blipFill>
          <a:blip r:embed="rId3" cstate="print"/>
          <a:srcRect/>
          <a:stretch>
            <a:fillRect/>
          </a:stretch>
        </p:blipFill>
        <p:spPr bwMode="auto">
          <a:xfrm>
            <a:off x="5580112" y="5013176"/>
            <a:ext cx="1847850" cy="1400175"/>
          </a:xfrm>
          <a:prstGeom prst="rect">
            <a:avLst/>
          </a:prstGeom>
          <a:noFill/>
          <a:ln w="9525">
            <a:noFill/>
            <a:miter lim="800000"/>
            <a:headEnd/>
            <a:tailEnd/>
          </a:ln>
        </p:spPr>
      </p:pic>
      <p:pic>
        <p:nvPicPr>
          <p:cNvPr id="1026" name="Picture 2" descr="C:\Users\user\Desktop\images (2).jpg"/>
          <p:cNvPicPr>
            <a:picLocks noChangeAspect="1" noChangeArrowheads="1"/>
          </p:cNvPicPr>
          <p:nvPr/>
        </p:nvPicPr>
        <p:blipFill>
          <a:blip r:embed="rId4" cstate="print"/>
          <a:srcRect/>
          <a:stretch>
            <a:fillRect/>
          </a:stretch>
        </p:blipFill>
        <p:spPr bwMode="auto">
          <a:xfrm>
            <a:off x="4644008" y="1196752"/>
            <a:ext cx="3486150" cy="2304256"/>
          </a:xfrm>
          <a:prstGeom prst="rect">
            <a:avLst/>
          </a:prstGeom>
          <a:noFill/>
        </p:spPr>
      </p:pic>
      <p:pic>
        <p:nvPicPr>
          <p:cNvPr id="1028" name="Picture 4" descr="C:\Users\user\Desktop\images (3).jpg"/>
          <p:cNvPicPr>
            <a:picLocks noChangeAspect="1" noChangeArrowheads="1"/>
          </p:cNvPicPr>
          <p:nvPr/>
        </p:nvPicPr>
        <p:blipFill>
          <a:blip r:embed="rId5" cstate="print"/>
          <a:srcRect/>
          <a:stretch>
            <a:fillRect/>
          </a:stretch>
        </p:blipFill>
        <p:spPr bwMode="auto">
          <a:xfrm>
            <a:off x="5220072" y="3789040"/>
            <a:ext cx="2286000" cy="11049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301208"/>
            <a:ext cx="7239000" cy="1143000"/>
          </a:xfrm>
        </p:spPr>
        <p:txBody>
          <a:bodyPr>
            <a:normAutofit/>
          </a:bodyPr>
          <a:lstStyle/>
          <a:p>
            <a:r>
              <a:rPr lang="en-US" sz="2000" dirty="0" smtClean="0"/>
              <a:t>BIODIESEL IN THE MARKET</a:t>
            </a:r>
            <a:endParaRPr lang="el-GR" sz="2000" dirty="0"/>
          </a:p>
        </p:txBody>
      </p:sp>
      <p:sp>
        <p:nvSpPr>
          <p:cNvPr id="3" name="Content Placeholder 2"/>
          <p:cNvSpPr>
            <a:spLocks noGrp="1"/>
          </p:cNvSpPr>
          <p:nvPr>
            <p:ph idx="1"/>
          </p:nvPr>
        </p:nvSpPr>
        <p:spPr>
          <a:xfrm>
            <a:off x="251520" y="620688"/>
            <a:ext cx="7560840" cy="2304256"/>
          </a:xfrm>
        </p:spPr>
        <p:txBody>
          <a:bodyPr>
            <a:normAutofit fontScale="62500" lnSpcReduction="20000"/>
          </a:bodyPr>
          <a:lstStyle/>
          <a:p>
            <a:r>
              <a:rPr lang="en-US" dirty="0" smtClean="0"/>
              <a:t>Blends of biodiesel and conventional hydrocarbon-based diesel are products most commonly distributed for use in the retail diesel fuel marketplace. Much of the world uses a system known as the "B" factor to state the amount of biodiesel in any fuel mix:</a:t>
            </a:r>
            <a:r>
              <a:rPr lang="en-US" baseline="30000" dirty="0" smtClean="0"/>
              <a:t>[</a:t>
            </a:r>
          </a:p>
          <a:p>
            <a:r>
              <a:rPr lang="en-US" dirty="0" smtClean="0"/>
              <a:t>100% biodiesel is referred to as </a:t>
            </a:r>
            <a:r>
              <a:rPr lang="en-US" b="1" dirty="0" smtClean="0"/>
              <a:t>B100</a:t>
            </a:r>
            <a:endParaRPr lang="el-GR" dirty="0" smtClean="0"/>
          </a:p>
          <a:p>
            <a:pPr lvl="0"/>
            <a:r>
              <a:rPr lang="en-US" dirty="0" smtClean="0"/>
              <a:t>20% biodiesel, 80% </a:t>
            </a:r>
            <a:r>
              <a:rPr lang="en-US" dirty="0" err="1" smtClean="0"/>
              <a:t>petrodiesel</a:t>
            </a:r>
            <a:r>
              <a:rPr lang="en-US" dirty="0" smtClean="0"/>
              <a:t> is labeled </a:t>
            </a:r>
            <a:r>
              <a:rPr lang="en-US" b="1" dirty="0" smtClean="0"/>
              <a:t>B20</a:t>
            </a:r>
            <a:r>
              <a:rPr lang="en-US" baseline="30000" dirty="0" smtClean="0">
                <a:hlinkClick r:id="rId3"/>
              </a:rPr>
              <a:t>[1]</a:t>
            </a:r>
            <a:endParaRPr lang="el-GR" dirty="0" smtClean="0"/>
          </a:p>
          <a:p>
            <a:pPr lvl="0"/>
            <a:r>
              <a:rPr lang="el-GR" dirty="0" smtClean="0"/>
              <a:t>5% </a:t>
            </a:r>
            <a:r>
              <a:rPr lang="el-GR" dirty="0" err="1" smtClean="0"/>
              <a:t>biodiesel</a:t>
            </a:r>
            <a:r>
              <a:rPr lang="el-GR" dirty="0" smtClean="0"/>
              <a:t>, 95% </a:t>
            </a:r>
            <a:r>
              <a:rPr lang="el-GR" dirty="0" err="1" smtClean="0"/>
              <a:t>petrodiesel</a:t>
            </a:r>
            <a:r>
              <a:rPr lang="el-GR" dirty="0" smtClean="0"/>
              <a:t> </a:t>
            </a:r>
            <a:r>
              <a:rPr lang="el-GR" dirty="0" err="1" smtClean="0"/>
              <a:t>is</a:t>
            </a:r>
            <a:r>
              <a:rPr lang="el-GR" dirty="0" smtClean="0"/>
              <a:t> </a:t>
            </a:r>
            <a:r>
              <a:rPr lang="el-GR" dirty="0" err="1" smtClean="0"/>
              <a:t>labeled</a:t>
            </a:r>
            <a:r>
              <a:rPr lang="el-GR" dirty="0" smtClean="0"/>
              <a:t> </a:t>
            </a:r>
            <a:r>
              <a:rPr lang="el-GR" b="1" dirty="0" smtClean="0"/>
              <a:t>B5</a:t>
            </a:r>
            <a:endParaRPr lang="el-GR" dirty="0" smtClean="0"/>
          </a:p>
          <a:p>
            <a:pPr lvl="0"/>
            <a:r>
              <a:rPr lang="el-GR" dirty="0" smtClean="0"/>
              <a:t>2% </a:t>
            </a:r>
            <a:r>
              <a:rPr lang="el-GR" dirty="0" err="1" smtClean="0"/>
              <a:t>biodiesel</a:t>
            </a:r>
            <a:r>
              <a:rPr lang="el-GR" dirty="0" smtClean="0"/>
              <a:t>, 98% </a:t>
            </a:r>
            <a:r>
              <a:rPr lang="el-GR" dirty="0" err="1" smtClean="0"/>
              <a:t>petrodiesel</a:t>
            </a:r>
            <a:r>
              <a:rPr lang="el-GR" dirty="0" smtClean="0"/>
              <a:t> </a:t>
            </a:r>
            <a:r>
              <a:rPr lang="el-GR" dirty="0" err="1" smtClean="0"/>
              <a:t>is</a:t>
            </a:r>
            <a:r>
              <a:rPr lang="el-GR" dirty="0" smtClean="0"/>
              <a:t> </a:t>
            </a:r>
            <a:r>
              <a:rPr lang="el-GR" dirty="0" err="1" smtClean="0"/>
              <a:t>labeled</a:t>
            </a:r>
            <a:r>
              <a:rPr lang="el-GR" dirty="0" smtClean="0"/>
              <a:t> </a:t>
            </a:r>
            <a:r>
              <a:rPr lang="el-GR" b="1" dirty="0" smtClean="0"/>
              <a:t>B2</a:t>
            </a:r>
            <a:endParaRPr lang="el-GR" dirty="0" smtClean="0"/>
          </a:p>
          <a:p>
            <a:endParaRPr lang="el-GR" dirty="0"/>
          </a:p>
        </p:txBody>
      </p:sp>
      <p:pic>
        <p:nvPicPr>
          <p:cNvPr id="5" name="Picture 4" descr="C:\Users\kolisis\Desktop\algae-biofuel.jpg"/>
          <p:cNvPicPr/>
          <p:nvPr/>
        </p:nvPicPr>
        <p:blipFill>
          <a:blip r:embed="rId4" cstate="print"/>
          <a:srcRect/>
          <a:stretch>
            <a:fillRect/>
          </a:stretch>
        </p:blipFill>
        <p:spPr bwMode="auto">
          <a:xfrm>
            <a:off x="323528" y="3068960"/>
            <a:ext cx="5274310" cy="2328113"/>
          </a:xfrm>
          <a:prstGeom prst="rect">
            <a:avLst/>
          </a:prstGeom>
          <a:noFill/>
          <a:ln w="9525">
            <a:noFill/>
            <a:miter lim="800000"/>
            <a:headEnd/>
            <a:tailEnd/>
          </a:ln>
        </p:spPr>
      </p:pic>
      <p:pic>
        <p:nvPicPr>
          <p:cNvPr id="6" name="Picture 5" descr="C:\Users\kolisis\Desktop\1biod.jpg"/>
          <p:cNvPicPr/>
          <p:nvPr/>
        </p:nvPicPr>
        <p:blipFill>
          <a:blip r:embed="rId5" cstate="print"/>
          <a:srcRect/>
          <a:stretch>
            <a:fillRect/>
          </a:stretch>
        </p:blipFill>
        <p:spPr bwMode="auto">
          <a:xfrm>
            <a:off x="5724128" y="3068960"/>
            <a:ext cx="259080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4320480" cy="5619024"/>
          </a:xfrm>
        </p:spPr>
        <p:txBody>
          <a:bodyPr>
            <a:normAutofit fontScale="85000" lnSpcReduction="20000"/>
          </a:bodyPr>
          <a:lstStyle/>
          <a:p>
            <a:r>
              <a:rPr lang="en-US" dirty="0" smtClean="0"/>
              <a:t>BIOREFINERY (our project)</a:t>
            </a:r>
          </a:p>
          <a:p>
            <a:pPr>
              <a:buNone/>
            </a:pPr>
            <a:endParaRPr lang="el-GR" dirty="0" smtClean="0"/>
          </a:p>
          <a:p>
            <a:r>
              <a:rPr lang="en-US" dirty="0" smtClean="0"/>
              <a:t>To gain full benefit of </a:t>
            </a:r>
            <a:r>
              <a:rPr lang="en-US" dirty="0" err="1" smtClean="0"/>
              <a:t>microalgal</a:t>
            </a:r>
            <a:r>
              <a:rPr lang="en-US" dirty="0" smtClean="0"/>
              <a:t> biomass, we investigate the combined production of </a:t>
            </a:r>
            <a:r>
              <a:rPr lang="en-US" dirty="0" err="1" smtClean="0"/>
              <a:t>biofuels</a:t>
            </a:r>
            <a:r>
              <a:rPr lang="en-US" dirty="0" smtClean="0"/>
              <a:t> and high-added value, low-volume chemicals (r3-carotene, </a:t>
            </a:r>
            <a:r>
              <a:rPr lang="en-US" dirty="0" err="1" smtClean="0"/>
              <a:t>astaxanthin</a:t>
            </a:r>
            <a:r>
              <a:rPr lang="en-US" dirty="0" smtClean="0"/>
              <a:t>, </a:t>
            </a:r>
            <a:r>
              <a:rPr lang="en-US" dirty="0" err="1" smtClean="0"/>
              <a:t>xanthophyll</a:t>
            </a:r>
            <a:r>
              <a:rPr lang="en-US" dirty="0" smtClean="0"/>
              <a:t>, polyunsaturated fatty acids, vitamins, polysaccharides, </a:t>
            </a:r>
            <a:r>
              <a:rPr lang="en-US" dirty="0" err="1" smtClean="0"/>
              <a:t>nutraceuticals</a:t>
            </a:r>
            <a:r>
              <a:rPr lang="en-US" dirty="0" smtClean="0"/>
              <a:t>, etc.) in an integrated way by considering all important aspects involved in the </a:t>
            </a:r>
            <a:r>
              <a:rPr lang="en-US" dirty="0" err="1" smtClean="0"/>
              <a:t>microalgal</a:t>
            </a:r>
            <a:r>
              <a:rPr lang="en-US" dirty="0" smtClean="0"/>
              <a:t> biomass processing.</a:t>
            </a:r>
            <a:endParaRPr lang="el-GR" dirty="0" smtClean="0"/>
          </a:p>
          <a:p>
            <a:endParaRPr lang="el-GR" dirty="0"/>
          </a:p>
        </p:txBody>
      </p:sp>
      <p:pic>
        <p:nvPicPr>
          <p:cNvPr id="4" name="Picture 3" descr="C:\Users\kolisis\Desktop\637960main_omega_systembenefits_diagram_full.jpg"/>
          <p:cNvPicPr/>
          <p:nvPr/>
        </p:nvPicPr>
        <p:blipFill>
          <a:blip r:embed="rId3" cstate="print"/>
          <a:srcRect/>
          <a:stretch>
            <a:fillRect/>
          </a:stretch>
        </p:blipFill>
        <p:spPr bwMode="auto">
          <a:xfrm>
            <a:off x="4499992" y="2852936"/>
            <a:ext cx="4176464" cy="3816424"/>
          </a:xfrm>
          <a:prstGeom prst="rect">
            <a:avLst/>
          </a:prstGeom>
          <a:noFill/>
          <a:ln w="9525">
            <a:noFill/>
            <a:miter lim="800000"/>
            <a:headEnd/>
            <a:tailEnd/>
          </a:ln>
        </p:spPr>
      </p:pic>
      <p:pic>
        <p:nvPicPr>
          <p:cNvPr id="2051" name="Picture 3" descr="C:\Users\user\Desktop\images.jpg"/>
          <p:cNvPicPr>
            <a:picLocks noChangeAspect="1" noChangeArrowheads="1"/>
          </p:cNvPicPr>
          <p:nvPr/>
        </p:nvPicPr>
        <p:blipFill>
          <a:blip r:embed="rId4" cstate="print"/>
          <a:srcRect/>
          <a:stretch>
            <a:fillRect/>
          </a:stretch>
        </p:blipFill>
        <p:spPr bwMode="auto">
          <a:xfrm>
            <a:off x="5148064" y="692696"/>
            <a:ext cx="2808312" cy="21602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11680"/>
            <a:ext cx="3466728" cy="4441656"/>
          </a:xfrm>
        </p:spPr>
        <p:txBody>
          <a:bodyPr>
            <a:normAutofit fontScale="47500" lnSpcReduction="20000"/>
          </a:bodyPr>
          <a:lstStyle/>
          <a:p>
            <a:r>
              <a:rPr lang="en-US" sz="2800" b="1" dirty="0" smtClean="0"/>
              <a:t>Oil seeps, natural gas seeps, pockmarks (underwater craters caused by escaping gas) provide basic evidence of hydrocarbon generation. </a:t>
            </a:r>
            <a:endParaRPr lang="el-GR" sz="2800" b="1" dirty="0" smtClean="0"/>
          </a:p>
          <a:p>
            <a:r>
              <a:rPr lang="en-US" sz="2800" b="1" dirty="0" smtClean="0"/>
              <a:t>Most exploration depends on highly sophisticated technology to detect and determine the extent of these deposits using exploration geophysics</a:t>
            </a:r>
            <a:r>
              <a:rPr lang="en-US" sz="2800" dirty="0" smtClean="0"/>
              <a:t>.(gravity and magnetic survey, passive seismic, or regional seismic reflection surveys).</a:t>
            </a:r>
            <a:endParaRPr lang="el-GR" sz="2800" dirty="0" smtClean="0"/>
          </a:p>
          <a:p>
            <a:r>
              <a:rPr lang="en-US" sz="2800" b="1" dirty="0" smtClean="0"/>
              <a:t>Oil exploration is an expensive, high-risk operation. Offshore and remote area exploration is generally only undertaken by very large corporations or national governments. </a:t>
            </a:r>
          </a:p>
          <a:p>
            <a:r>
              <a:rPr lang="en-US" sz="2800" b="1" dirty="0" smtClean="0"/>
              <a:t>Typical Oil Wells (e.g. North Sea) cost US$10 – 30 million, while deep water wells can cost up to US$100 million plus.</a:t>
            </a:r>
            <a:endParaRPr lang="el-GR" sz="2800" b="1" dirty="0" smtClean="0"/>
          </a:p>
          <a:p>
            <a:endParaRPr lang="el-GR" dirty="0"/>
          </a:p>
        </p:txBody>
      </p:sp>
      <p:sp>
        <p:nvSpPr>
          <p:cNvPr id="4" name="Title 1"/>
          <p:cNvSpPr>
            <a:spLocks noGrp="1"/>
          </p:cNvSpPr>
          <p:nvPr>
            <p:ph type="title"/>
          </p:nvPr>
        </p:nvSpPr>
        <p:spPr/>
        <p:txBody>
          <a:bodyPr>
            <a:normAutofit fontScale="90000"/>
          </a:bodyPr>
          <a:lstStyle/>
          <a:p>
            <a:r>
              <a:rPr lang="en-GB" sz="2800" b="1" i="1" dirty="0" smtClean="0"/>
              <a:t>Oil and Gas Exploration Based on </a:t>
            </a:r>
            <a:r>
              <a:rPr lang="en-GB" sz="2800" b="1" i="1" dirty="0" err="1" smtClean="0"/>
              <a:t>Metagenomic</a:t>
            </a:r>
            <a:r>
              <a:rPr lang="en-GB" sz="2800" b="1" i="1" dirty="0" smtClean="0"/>
              <a:t> Analysis</a:t>
            </a:r>
            <a:r>
              <a:rPr lang="en-US" sz="2800" i="1" dirty="0" smtClean="0"/>
              <a:t/>
            </a:r>
            <a:br>
              <a:rPr lang="en-US" sz="2800" i="1" dirty="0" smtClean="0"/>
            </a:br>
            <a:endParaRPr lang="el-GR" sz="2800" dirty="0"/>
          </a:p>
        </p:txBody>
      </p:sp>
      <p:pic>
        <p:nvPicPr>
          <p:cNvPr id="5" name="Picture 3" descr="C:\Users\kolisis\Desktop\661435_orig.jpg"/>
          <p:cNvPicPr>
            <a:picLocks noChangeAspect="1" noChangeArrowheads="1"/>
          </p:cNvPicPr>
          <p:nvPr/>
        </p:nvPicPr>
        <p:blipFill>
          <a:blip r:embed="rId3" cstate="print"/>
          <a:srcRect/>
          <a:stretch>
            <a:fillRect/>
          </a:stretch>
        </p:blipFill>
        <p:spPr bwMode="auto">
          <a:xfrm>
            <a:off x="3779912" y="1844824"/>
            <a:ext cx="4716016" cy="4445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4752528" cy="5937523"/>
          </a:xfrm>
        </p:spPr>
        <p:txBody>
          <a:bodyPr>
            <a:normAutofit fontScale="62500" lnSpcReduction="20000"/>
          </a:bodyPr>
          <a:lstStyle/>
          <a:p>
            <a:r>
              <a:rPr lang="en-US" dirty="0" err="1"/>
              <a:t>Metagenome</a:t>
            </a:r>
            <a:r>
              <a:rPr lang="en-US" dirty="0"/>
              <a:t> research uses random shotgun sequencing of microbial community DNA to study the genetic profile of its members avoiding thus the occasionally problematic previous cultivation step. It is also known that one of the essential steps in </a:t>
            </a:r>
            <a:r>
              <a:rPr lang="en-US" dirty="0" err="1"/>
              <a:t>metagenome</a:t>
            </a:r>
            <a:r>
              <a:rPr lang="en-US" dirty="0"/>
              <a:t> analysis is the reconstruction of draft genomes for populations of a community. </a:t>
            </a:r>
            <a:endParaRPr lang="el-GR" dirty="0"/>
          </a:p>
          <a:p>
            <a:endParaRPr lang="en-GB" dirty="0" smtClean="0"/>
          </a:p>
          <a:p>
            <a:r>
              <a:rPr lang="en-GB" dirty="0" smtClean="0"/>
              <a:t>Marine prokaryotes are involved in a series of geological processes including hydrocarbon degradation and fixation of CO</a:t>
            </a:r>
            <a:r>
              <a:rPr lang="en-GB" baseline="-25000" dirty="0" smtClean="0"/>
              <a:t>2</a:t>
            </a:r>
            <a:r>
              <a:rPr lang="en-GB" dirty="0" smtClean="0"/>
              <a:t>. These processes are fairly well understood. However, in order to take advantage of these properties in oil and gas exploitation there is a need for a </a:t>
            </a:r>
            <a:r>
              <a:rPr lang="en-GB" dirty="0" err="1" smtClean="0"/>
              <a:t>metagenomic</a:t>
            </a:r>
            <a:r>
              <a:rPr lang="en-GB" dirty="0" smtClean="0"/>
              <a:t> approach for understanding of the entire pathways and the interaction with the environment in order to develop efficient methods for monitoring these processes. The goal of the proposed project is to develop efficient methods for more environmental friendly oil exploration.</a:t>
            </a:r>
            <a:endParaRPr lang="el-GR" dirty="0" smtClean="0"/>
          </a:p>
          <a:p>
            <a:r>
              <a:rPr lang="en-GB" dirty="0" smtClean="0"/>
              <a:t>. </a:t>
            </a:r>
          </a:p>
          <a:p>
            <a:pPr>
              <a:buNone/>
            </a:pPr>
            <a:r>
              <a:rPr lang="en-GB" b="1" dirty="0"/>
              <a:t> </a:t>
            </a:r>
            <a:endParaRPr lang="el-GR" dirty="0"/>
          </a:p>
          <a:p>
            <a:endParaRPr lang="el-GR" dirty="0"/>
          </a:p>
        </p:txBody>
      </p:sp>
      <p:pic>
        <p:nvPicPr>
          <p:cNvPr id="2050" name="Picture 2" descr="C:\Users\kolisis\Desktop\Untitled2.png"/>
          <p:cNvPicPr>
            <a:picLocks noChangeAspect="1" noChangeArrowheads="1"/>
          </p:cNvPicPr>
          <p:nvPr/>
        </p:nvPicPr>
        <p:blipFill>
          <a:blip r:embed="rId3" cstate="print"/>
          <a:srcRect/>
          <a:stretch>
            <a:fillRect/>
          </a:stretch>
        </p:blipFill>
        <p:spPr bwMode="auto">
          <a:xfrm>
            <a:off x="4788024" y="620688"/>
            <a:ext cx="4355977" cy="54959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6984776" cy="1692771"/>
          </a:xfrm>
          <a:prstGeom prst="rect">
            <a:avLst/>
          </a:prstGeom>
        </p:spPr>
        <p:txBody>
          <a:bodyPr wrap="square">
            <a:spAutoFit/>
          </a:bodyPr>
          <a:lstStyle/>
          <a:p>
            <a:r>
              <a:rPr lang="el-GR" sz="2400" b="1" dirty="0" err="1" smtClean="0"/>
              <a:t>Definition</a:t>
            </a:r>
            <a:r>
              <a:rPr lang="en-US" sz="2400" b="1" dirty="0" smtClean="0"/>
              <a:t>:</a:t>
            </a:r>
            <a:r>
              <a:rPr lang="el-GR" sz="2400" b="1" dirty="0" smtClean="0"/>
              <a:t> </a:t>
            </a:r>
            <a:br>
              <a:rPr lang="el-GR" sz="2400" b="1" dirty="0" smtClean="0"/>
            </a:br>
            <a:r>
              <a:rPr lang="el-GR" sz="2000" b="1" i="1" dirty="0" smtClean="0"/>
              <a:t>b</a:t>
            </a:r>
            <a:r>
              <a:rPr lang="en-US" sz="2000" b="1" i="1" dirty="0" err="1" smtClean="0"/>
              <a:t>iotechnology</a:t>
            </a:r>
            <a:r>
              <a:rPr lang="en-US" sz="2000" b="1" i="1" dirty="0" smtClean="0"/>
              <a:t> is the use of biological processes, organisms, or systems to manufacture products intended to improve the quality of human life. </a:t>
            </a:r>
            <a:endParaRPr lang="el-GR" sz="2000" dirty="0"/>
          </a:p>
        </p:txBody>
      </p:sp>
      <p:sp>
        <p:nvSpPr>
          <p:cNvPr id="3" name="Rectangle 2"/>
          <p:cNvSpPr/>
          <p:nvPr/>
        </p:nvSpPr>
        <p:spPr>
          <a:xfrm>
            <a:off x="683568" y="2276872"/>
            <a:ext cx="7488832" cy="3139321"/>
          </a:xfrm>
          <a:prstGeom prst="rect">
            <a:avLst/>
          </a:prstGeom>
        </p:spPr>
        <p:txBody>
          <a:bodyPr wrap="square">
            <a:spAutoFit/>
          </a:bodyPr>
          <a:lstStyle/>
          <a:p>
            <a:r>
              <a:rPr lang="en-US" b="1" dirty="0" smtClean="0"/>
              <a:t>The earliest biotechnologists were farmers who developed improved species of plants and animals by cross breeding.</a:t>
            </a:r>
            <a:endParaRPr lang="el-GR" b="1" dirty="0" smtClean="0"/>
          </a:p>
          <a:p>
            <a:endParaRPr lang="el-GR" b="1" dirty="0" smtClean="0"/>
          </a:p>
          <a:p>
            <a:r>
              <a:rPr lang="el-GR" b="1" dirty="0" err="1" smtClean="0"/>
              <a:t>Some</a:t>
            </a:r>
            <a:r>
              <a:rPr lang="el-GR" b="1" dirty="0" smtClean="0"/>
              <a:t> </a:t>
            </a:r>
            <a:r>
              <a:rPr lang="el-GR" b="1" dirty="0" err="1" smtClean="0"/>
              <a:t>biotechnological</a:t>
            </a:r>
            <a:r>
              <a:rPr lang="el-GR" b="1" dirty="0" smtClean="0"/>
              <a:t> </a:t>
            </a:r>
            <a:r>
              <a:rPr lang="el-GR" b="1" dirty="0" err="1" smtClean="0"/>
              <a:t>products</a:t>
            </a:r>
            <a:r>
              <a:rPr lang="el-GR" b="1" dirty="0" smtClean="0"/>
              <a:t> </a:t>
            </a:r>
            <a:r>
              <a:rPr lang="el-GR" b="1" dirty="0" err="1" smtClean="0"/>
              <a:t>through</a:t>
            </a:r>
            <a:r>
              <a:rPr lang="el-GR" b="1" dirty="0" smtClean="0"/>
              <a:t> </a:t>
            </a:r>
            <a:r>
              <a:rPr lang="el-GR" b="1" dirty="0" err="1" smtClean="0"/>
              <a:t>the</a:t>
            </a:r>
            <a:r>
              <a:rPr lang="el-GR" b="1" dirty="0" smtClean="0"/>
              <a:t> </a:t>
            </a:r>
            <a:r>
              <a:rPr lang="el-GR" b="1" dirty="0" err="1" smtClean="0"/>
              <a:t>ages</a:t>
            </a:r>
            <a:r>
              <a:rPr lang="el-GR" b="1" dirty="0" smtClean="0"/>
              <a:t> </a:t>
            </a:r>
            <a:r>
              <a:rPr lang="el-GR" b="1" dirty="0" err="1" smtClean="0"/>
              <a:t>include</a:t>
            </a:r>
            <a:r>
              <a:rPr lang="el-GR" b="1" dirty="0" smtClean="0"/>
              <a:t> </a:t>
            </a:r>
            <a:r>
              <a:rPr lang="el-GR" b="1" dirty="0" err="1" smtClean="0"/>
              <a:t>bread</a:t>
            </a:r>
            <a:r>
              <a:rPr lang="el-GR" b="1" dirty="0" smtClean="0"/>
              <a:t>, </a:t>
            </a:r>
            <a:r>
              <a:rPr lang="el-GR" b="1" dirty="0" err="1" smtClean="0"/>
              <a:t>wine</a:t>
            </a:r>
            <a:r>
              <a:rPr lang="el-GR" b="1" dirty="0" smtClean="0"/>
              <a:t>, </a:t>
            </a:r>
            <a:r>
              <a:rPr lang="el-GR" b="1" dirty="0" err="1" smtClean="0"/>
              <a:t>beer</a:t>
            </a:r>
            <a:r>
              <a:rPr lang="el-GR" b="1" dirty="0" smtClean="0"/>
              <a:t>, </a:t>
            </a:r>
            <a:r>
              <a:rPr lang="el-GR" b="1" dirty="0" err="1" smtClean="0"/>
              <a:t>etc</a:t>
            </a:r>
            <a:r>
              <a:rPr lang="el-GR" b="1" dirty="0" smtClean="0"/>
              <a:t>,  </a:t>
            </a:r>
            <a:r>
              <a:rPr lang="el-GR" b="1" dirty="0" err="1" smtClean="0"/>
              <a:t>in</a:t>
            </a:r>
            <a:r>
              <a:rPr lang="el-GR" b="1" dirty="0" smtClean="0"/>
              <a:t> </a:t>
            </a:r>
            <a:r>
              <a:rPr lang="el-GR" b="1" dirty="0" err="1" smtClean="0"/>
              <a:t>general</a:t>
            </a:r>
            <a:r>
              <a:rPr lang="el-GR" b="1" dirty="0" smtClean="0"/>
              <a:t> </a:t>
            </a:r>
            <a:r>
              <a:rPr lang="el-GR" b="1" dirty="0" err="1" smtClean="0"/>
              <a:t>applications</a:t>
            </a:r>
            <a:r>
              <a:rPr lang="el-GR" b="1" dirty="0" smtClean="0"/>
              <a:t> </a:t>
            </a:r>
            <a:r>
              <a:rPr lang="en-US" b="1" dirty="0" smtClean="0"/>
              <a:t>such as </a:t>
            </a:r>
            <a:r>
              <a:rPr lang="el-GR" b="1" dirty="0" err="1" smtClean="0"/>
              <a:t>fermentation</a:t>
            </a:r>
            <a:r>
              <a:rPr lang="en-US" b="1" dirty="0" smtClean="0"/>
              <a:t> and brewing, have been used for millennia.</a:t>
            </a:r>
            <a:endParaRPr lang="el-GR" b="1" dirty="0" smtClean="0"/>
          </a:p>
          <a:p>
            <a:endParaRPr lang="el-GR" b="1" dirty="0" smtClean="0"/>
          </a:p>
          <a:p>
            <a:r>
              <a:rPr lang="en-US" b="1" dirty="0" smtClean="0"/>
              <a:t> In recent years, biotechnology has expanded in sophistication, scope, and applicability.</a:t>
            </a:r>
            <a:endParaRPr lang="el-G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t>
            </a:r>
            <a:br>
              <a:rPr lang="en-GB" dirty="0" smtClean="0"/>
            </a:br>
            <a:r>
              <a:rPr lang="en-GB" dirty="0" smtClean="0"/>
              <a:t/>
            </a:r>
            <a:br>
              <a:rPr lang="en-GB" dirty="0" smtClean="0"/>
            </a:br>
            <a:r>
              <a:rPr lang="en-GB" dirty="0" smtClean="0"/>
              <a:t> </a:t>
            </a:r>
            <a:r>
              <a:rPr lang="el-GR" dirty="0" smtClean="0"/>
              <a:t/>
            </a:r>
            <a:br>
              <a:rPr lang="el-GR" dirty="0" smtClean="0"/>
            </a:br>
            <a:r>
              <a:rPr lang="en-GB" dirty="0" smtClean="0"/>
              <a:t>.</a:t>
            </a:r>
            <a:endParaRPr lang="el-GR" dirty="0"/>
          </a:p>
        </p:txBody>
      </p:sp>
      <p:sp>
        <p:nvSpPr>
          <p:cNvPr id="3" name="Content Placeholder 2"/>
          <p:cNvSpPr>
            <a:spLocks noGrp="1"/>
          </p:cNvSpPr>
          <p:nvPr>
            <p:ph sz="quarter" idx="2"/>
          </p:nvPr>
        </p:nvSpPr>
        <p:spPr>
          <a:xfrm>
            <a:off x="467544" y="620688"/>
            <a:ext cx="3510096" cy="5205952"/>
          </a:xfrm>
        </p:spPr>
        <p:txBody>
          <a:bodyPr>
            <a:normAutofit fontScale="62500" lnSpcReduction="20000"/>
          </a:bodyPr>
          <a:lstStyle/>
          <a:p>
            <a:r>
              <a:rPr lang="en-GB" dirty="0" smtClean="0"/>
              <a:t>Biological hydrocarbon monitoring: Prokaryotic communities are capable of utilizing hydrocarbons as primary carbon source in their metabolism. Our previous investigations have shown that this leaves a microbial footprint highly distinguishable from the neighbouring communities around a hydrocarbon seep. We have characterized genes associated with such processes using </a:t>
            </a:r>
            <a:r>
              <a:rPr lang="en-GB" dirty="0" err="1" smtClean="0"/>
              <a:t>metagenomics</a:t>
            </a:r>
            <a:r>
              <a:rPr lang="en-GB" dirty="0" smtClean="0"/>
              <a:t> (</a:t>
            </a:r>
            <a:r>
              <a:rPr lang="en-GB" dirty="0" err="1" smtClean="0"/>
              <a:t>Håvelsrud</a:t>
            </a:r>
            <a:r>
              <a:rPr lang="en-GB" dirty="0" smtClean="0"/>
              <a:t> et al. 2011, 2012). It should therefore be feasible to develop simple and efficient monitoring techniques for the detection of microbial hydrocarbon utilization</a:t>
            </a:r>
            <a:endParaRPr lang="el-GR" dirty="0" smtClean="0"/>
          </a:p>
          <a:p>
            <a:pPr>
              <a:buNone/>
            </a:pPr>
            <a:r>
              <a:rPr lang="en-GB" dirty="0" smtClean="0"/>
              <a:t> </a:t>
            </a:r>
            <a:endParaRPr lang="el-GR" dirty="0" smtClean="0"/>
          </a:p>
          <a:p>
            <a:endParaRPr lang="el-GR" dirty="0"/>
          </a:p>
        </p:txBody>
      </p:sp>
      <p:sp>
        <p:nvSpPr>
          <p:cNvPr id="9" name="Content Placeholder 8"/>
          <p:cNvSpPr>
            <a:spLocks noGrp="1"/>
          </p:cNvSpPr>
          <p:nvPr>
            <p:ph sz="quarter" idx="4"/>
          </p:nvPr>
        </p:nvSpPr>
        <p:spPr>
          <a:xfrm>
            <a:off x="4355976" y="332656"/>
            <a:ext cx="3415280" cy="5133944"/>
          </a:xfrm>
        </p:spPr>
        <p:txBody>
          <a:bodyPr>
            <a:normAutofit fontScale="62500" lnSpcReduction="20000"/>
          </a:bodyPr>
          <a:lstStyle/>
          <a:p>
            <a:pPr>
              <a:buNone/>
            </a:pPr>
            <a:r>
              <a:rPr lang="en-GB" b="1" dirty="0" smtClean="0"/>
              <a:t>The idea in this project is to develop the monitoring techniques further for oil and gas exploration with  </a:t>
            </a:r>
            <a:r>
              <a:rPr lang="en-GB" b="1" i="1" dirty="0" smtClean="0"/>
              <a:t>more environmental friendly approaches.</a:t>
            </a:r>
            <a:r>
              <a:rPr lang="el-GR" b="1" i="1" dirty="0" smtClean="0"/>
              <a:t/>
            </a:r>
            <a:br>
              <a:rPr lang="el-GR" b="1" i="1" dirty="0" smtClean="0"/>
            </a:br>
            <a:r>
              <a:rPr lang="en-GB" b="1" i="1" dirty="0" smtClean="0"/>
              <a:t> </a:t>
            </a:r>
            <a:r>
              <a:rPr lang="en-GB" b="1" dirty="0" smtClean="0"/>
              <a:t> This should allow more efficient searches for new oil and gas reservoirs (allowing for screening of hitherto unexploited or </a:t>
            </a:r>
            <a:r>
              <a:rPr lang="en-GB" b="1" dirty="0" err="1" smtClean="0"/>
              <a:t>uninvestigated</a:t>
            </a:r>
            <a:r>
              <a:rPr lang="en-GB" b="1" dirty="0" smtClean="0"/>
              <a:t> areas, and more precise use of test drilling and seismic investigations).</a:t>
            </a:r>
            <a:br>
              <a:rPr lang="en-GB" b="1" dirty="0" smtClean="0"/>
            </a:br>
            <a:r>
              <a:rPr lang="en-GB" b="1" dirty="0" smtClean="0"/>
              <a:t> </a:t>
            </a:r>
            <a:br>
              <a:rPr lang="en-GB" b="1" dirty="0" smtClean="0"/>
            </a:br>
            <a:r>
              <a:rPr lang="en-GB" b="1" dirty="0" smtClean="0"/>
              <a:t>The approaches taken will methodologically be quite similar to the CO</a:t>
            </a:r>
            <a:r>
              <a:rPr lang="en-GB" b="1" baseline="-25000" dirty="0" smtClean="0"/>
              <a:t>2</a:t>
            </a:r>
            <a:r>
              <a:rPr lang="en-GB" b="1" dirty="0" smtClean="0"/>
              <a:t> storage approach from a </a:t>
            </a:r>
            <a:r>
              <a:rPr lang="en-GB" b="1" dirty="0" err="1" smtClean="0"/>
              <a:t>metagenomic</a:t>
            </a:r>
            <a:r>
              <a:rPr lang="en-GB" b="1" dirty="0" smtClean="0"/>
              <a:t> perspective, </a:t>
            </a:r>
            <a:br>
              <a:rPr lang="en-GB" b="1" dirty="0" smtClean="0"/>
            </a:br>
            <a:endParaRPr lang="el-GR" dirty="0"/>
          </a:p>
        </p:txBody>
      </p:sp>
      <p:pic>
        <p:nvPicPr>
          <p:cNvPr id="3074" name="Picture 2" descr="C:\Users\kolisis\Desktop\notebook2.jpg"/>
          <p:cNvPicPr>
            <a:picLocks noChangeAspect="1" noChangeArrowheads="1"/>
          </p:cNvPicPr>
          <p:nvPr/>
        </p:nvPicPr>
        <p:blipFill>
          <a:blip r:embed="rId3" cstate="print"/>
          <a:srcRect/>
          <a:stretch>
            <a:fillRect/>
          </a:stretch>
        </p:blipFill>
        <p:spPr bwMode="auto">
          <a:xfrm>
            <a:off x="1691680" y="4509120"/>
            <a:ext cx="4132356" cy="21953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a:bodyPr>
          <a:lstStyle/>
          <a:p>
            <a:r>
              <a:rPr lang="el-GR" sz="1400" b="1" dirty="0" err="1" smtClean="0"/>
              <a:t>Various</a:t>
            </a:r>
            <a:r>
              <a:rPr lang="el-GR" sz="1400" b="1" dirty="0" smtClean="0"/>
              <a:t> </a:t>
            </a:r>
            <a:r>
              <a:rPr lang="el-GR" sz="1400" b="1" dirty="0" err="1" smtClean="0"/>
              <a:t>definitions</a:t>
            </a:r>
            <a:r>
              <a:rPr lang="el-GR" sz="1400" b="1" dirty="0" smtClean="0"/>
              <a:t> </a:t>
            </a:r>
            <a:r>
              <a:rPr lang="el-GR" sz="1400" b="1" dirty="0" err="1" smtClean="0"/>
              <a:t>of</a:t>
            </a:r>
            <a:r>
              <a:rPr lang="el-GR" sz="1400" b="1" dirty="0" smtClean="0"/>
              <a:t> </a:t>
            </a:r>
            <a:r>
              <a:rPr lang="el-GR" sz="1400" b="1" dirty="0" err="1" smtClean="0"/>
              <a:t>Biotechnology</a:t>
            </a:r>
            <a:endParaRPr lang="el-GR" sz="1400" b="1" dirty="0"/>
          </a:p>
        </p:txBody>
      </p:sp>
      <p:sp>
        <p:nvSpPr>
          <p:cNvPr id="3" name="2 - Θέση περιεχομένου"/>
          <p:cNvSpPr>
            <a:spLocks noGrp="1"/>
          </p:cNvSpPr>
          <p:nvPr>
            <p:ph idx="1"/>
          </p:nvPr>
        </p:nvSpPr>
        <p:spPr>
          <a:xfrm>
            <a:off x="539552" y="836712"/>
            <a:ext cx="8147248" cy="5616624"/>
          </a:xfrm>
        </p:spPr>
        <p:txBody>
          <a:bodyPr>
            <a:normAutofit lnSpcReduction="10000"/>
          </a:bodyPr>
          <a:lstStyle/>
          <a:p>
            <a:r>
              <a:rPr lang="en-US" sz="1200" b="1" dirty="0" smtClean="0"/>
              <a:t>European Federation of Biotechnology</a:t>
            </a:r>
            <a:r>
              <a:rPr lang="en-US" sz="1200" dirty="0" smtClean="0"/>
              <a:t> [Biotechnology is] “the integrated use of biochemistry, microbiology, and engineering sciences in order to achieve technological (industrial) application of the capabilities of micro-organisms, cultured tissue cells, and parts thereof” </a:t>
            </a:r>
            <a:endParaRPr lang="el-GR" sz="1200" dirty="0" smtClean="0"/>
          </a:p>
          <a:p>
            <a:endParaRPr lang="el-GR" sz="1200" dirty="0"/>
          </a:p>
          <a:p>
            <a:r>
              <a:rPr lang="en-US" sz="1200" b="1" dirty="0" smtClean="0"/>
              <a:t>Federal Republic of Germany </a:t>
            </a:r>
            <a:r>
              <a:rPr lang="en-US" sz="1200" dirty="0" smtClean="0"/>
              <a:t>“</a:t>
            </a:r>
            <a:r>
              <a:rPr lang="en-US" sz="1200" dirty="0" smtClean="0">
                <a:solidFill>
                  <a:srgbClr val="FF0000"/>
                </a:solidFill>
              </a:rPr>
              <a:t>Biotechnology deals with the introduction of biological methods within the framework of technical processes and industrial production</a:t>
            </a:r>
            <a:r>
              <a:rPr lang="en-US" sz="1200" dirty="0" smtClean="0"/>
              <a:t>. It involves the application of microbiology and biochemistry together with technical chemistry and process engineering” . </a:t>
            </a:r>
            <a:endParaRPr lang="el-GR" sz="1200" dirty="0" smtClean="0"/>
          </a:p>
          <a:p>
            <a:endParaRPr lang="el-GR" sz="1200" dirty="0" smtClean="0"/>
          </a:p>
          <a:p>
            <a:r>
              <a:rPr lang="en-US" sz="1200" b="1" dirty="0" smtClean="0"/>
              <a:t>France</a:t>
            </a:r>
            <a:r>
              <a:rPr lang="en-US" sz="1200" dirty="0" smtClean="0"/>
              <a:t> “Biotechnology consists of the industrial exploitation of the potential of micro-organisms, animal and plant cells, and </a:t>
            </a:r>
            <a:r>
              <a:rPr lang="en-US" sz="1200" dirty="0" err="1" smtClean="0"/>
              <a:t>subcellular</a:t>
            </a:r>
            <a:r>
              <a:rPr lang="en-US" sz="1200" dirty="0" smtClean="0"/>
              <a:t> fractions derived from them” </a:t>
            </a:r>
            <a:endParaRPr lang="el-GR" sz="1200" dirty="0" smtClean="0"/>
          </a:p>
          <a:p>
            <a:endParaRPr lang="el-GR" sz="1200" dirty="0" smtClean="0"/>
          </a:p>
          <a:p>
            <a:r>
              <a:rPr lang="en-US" sz="1200" b="1" dirty="0" smtClean="0"/>
              <a:t>International Unions of Pure and Applied Chemistry </a:t>
            </a:r>
            <a:r>
              <a:rPr lang="en-US" sz="1200" dirty="0" smtClean="0"/>
              <a:t>[Biotechnology is] “the application of biochemistry, biology, microbiology, and chemical engineering to industrial processes and products (including here the products in health care, energy, and agriculture) and on the environment” </a:t>
            </a:r>
            <a:endParaRPr lang="el-GR" sz="1200" dirty="0" smtClean="0"/>
          </a:p>
          <a:p>
            <a:endParaRPr lang="el-GR" sz="1200" dirty="0" smtClean="0"/>
          </a:p>
          <a:p>
            <a:r>
              <a:rPr lang="en-US" sz="1200" b="1" dirty="0" smtClean="0"/>
              <a:t>Japan</a:t>
            </a:r>
            <a:r>
              <a:rPr lang="en-US" sz="1200" dirty="0" smtClean="0"/>
              <a:t> </a:t>
            </a:r>
            <a:r>
              <a:rPr lang="en-US" sz="1200" dirty="0" err="1" smtClean="0"/>
              <a:t>IBiotechnology</a:t>
            </a:r>
            <a:r>
              <a:rPr lang="en-US" sz="1200" dirty="0" smtClean="0"/>
              <a:t> is] “</a:t>
            </a:r>
            <a:r>
              <a:rPr lang="en-US" sz="1200" dirty="0" smtClean="0">
                <a:solidFill>
                  <a:srgbClr val="FF0000"/>
                </a:solidFill>
              </a:rPr>
              <a:t>a technology using biological phenomena for copying and manufacturing various kinds of useful substances”  </a:t>
            </a:r>
            <a:endParaRPr lang="el-GR" sz="1200" dirty="0" smtClean="0">
              <a:solidFill>
                <a:srgbClr val="FF0000"/>
              </a:solidFill>
            </a:endParaRPr>
          </a:p>
          <a:p>
            <a:endParaRPr lang="el-GR" sz="1200" dirty="0" smtClean="0"/>
          </a:p>
          <a:p>
            <a:r>
              <a:rPr lang="en-US" sz="1200" b="1" dirty="0" smtClean="0"/>
              <a:t>The Netherlands </a:t>
            </a:r>
            <a:r>
              <a:rPr lang="en-US" sz="1200" dirty="0" smtClean="0"/>
              <a:t>[Biotechnology is) “the science of the production processes based on the action of microorganisms and their active components, and of production processes involving the use of cells and tissues from higher organisms. </a:t>
            </a:r>
            <a:r>
              <a:rPr lang="en-US" sz="1200" dirty="0" smtClean="0">
                <a:solidFill>
                  <a:srgbClr val="FF0000"/>
                </a:solidFill>
              </a:rPr>
              <a:t>Medical technology, agriculture, and traditional crop breeding are not generally regarded as biotechnology” </a:t>
            </a:r>
            <a:endParaRPr lang="el-GR" sz="1200" dirty="0" smtClean="0">
              <a:solidFill>
                <a:srgbClr val="FF0000"/>
              </a:solidFill>
            </a:endParaRPr>
          </a:p>
          <a:p>
            <a:endParaRPr lang="el-GR" sz="1200" dirty="0" smtClean="0"/>
          </a:p>
          <a:p>
            <a:r>
              <a:rPr lang="en-US" sz="1200" b="1" dirty="0" err="1" smtClean="0"/>
              <a:t>Organisation</a:t>
            </a:r>
            <a:r>
              <a:rPr lang="en-US" sz="1200" b="1" dirty="0" smtClean="0"/>
              <a:t> for Economic Co-Operation and Development Biotechnology </a:t>
            </a:r>
            <a:r>
              <a:rPr lang="en-US" sz="1200" dirty="0" smtClean="0"/>
              <a:t>consists of “the application of scientific and engineering principles to the processing of materials by biological agents to provide goods and services” </a:t>
            </a:r>
            <a:endParaRPr lang="el-GR"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800" dirty="0" smtClean="0"/>
              <a:t>The science of biotechnology can be broken down into </a:t>
            </a:r>
            <a:r>
              <a:rPr lang="en-US" sz="2800" dirty="0" err="1" smtClean="0"/>
              <a:t>subdisciplines</a:t>
            </a:r>
            <a:r>
              <a:rPr lang="en-US" sz="2800" dirty="0" smtClean="0"/>
              <a:t> called red, white, green, and blue. </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a:xfrm>
            <a:off x="467544" y="1268760"/>
            <a:ext cx="8219256" cy="4857403"/>
          </a:xfrm>
        </p:spPr>
        <p:txBody>
          <a:bodyPr>
            <a:normAutofit fontScale="85000" lnSpcReduction="20000"/>
          </a:bodyPr>
          <a:lstStyle/>
          <a:p>
            <a:r>
              <a:rPr lang="en-US" dirty="0" smtClean="0">
                <a:solidFill>
                  <a:srgbClr val="C00000"/>
                </a:solidFill>
              </a:rPr>
              <a:t>Red </a:t>
            </a:r>
            <a:r>
              <a:rPr lang="en-US" dirty="0">
                <a:solidFill>
                  <a:srgbClr val="C00000"/>
                </a:solidFill>
              </a:rPr>
              <a:t>biotechnology </a:t>
            </a:r>
            <a:r>
              <a:rPr lang="en-US" dirty="0"/>
              <a:t>involves medical processes such as getting organisms to produce new drugs, or using stem cells to regenerate damaged human tissues and perhaps re-grow entire organs. </a:t>
            </a:r>
            <a:endParaRPr lang="el-GR" dirty="0" smtClean="0"/>
          </a:p>
          <a:p>
            <a:r>
              <a:rPr lang="en-US" dirty="0" smtClean="0"/>
              <a:t>White </a:t>
            </a:r>
            <a:r>
              <a:rPr lang="en-US" dirty="0"/>
              <a:t>(also called </a:t>
            </a:r>
            <a:r>
              <a:rPr lang="en-US" dirty="0" smtClean="0"/>
              <a:t>gray) </a:t>
            </a:r>
            <a:r>
              <a:rPr lang="en-US" dirty="0"/>
              <a:t>biotechnology involves industrial processes such as the production of new chemicals or the development of new fuels for vehicles</a:t>
            </a:r>
            <a:r>
              <a:rPr lang="en-US" dirty="0" smtClean="0"/>
              <a:t>.</a:t>
            </a:r>
            <a:endParaRPr lang="el-GR" dirty="0" smtClean="0"/>
          </a:p>
          <a:p>
            <a:r>
              <a:rPr lang="en-US" dirty="0" smtClean="0"/>
              <a:t> </a:t>
            </a:r>
            <a:r>
              <a:rPr lang="en-US" dirty="0">
                <a:solidFill>
                  <a:srgbClr val="00B050"/>
                </a:solidFill>
              </a:rPr>
              <a:t>Green biotechnology </a:t>
            </a:r>
            <a:r>
              <a:rPr lang="en-US" dirty="0"/>
              <a:t>applies to agriculture and involves such processes as the development of pest-resistant grains or the accelerated evolution of disease-resistant animals. </a:t>
            </a:r>
            <a:endParaRPr lang="el-GR" dirty="0" smtClean="0"/>
          </a:p>
          <a:p>
            <a:r>
              <a:rPr lang="en-US" dirty="0" smtClean="0">
                <a:solidFill>
                  <a:schemeClr val="accent1">
                    <a:lumMod val="75000"/>
                  </a:schemeClr>
                </a:solidFill>
              </a:rPr>
              <a:t>Blue </a:t>
            </a:r>
            <a:r>
              <a:rPr lang="en-US" dirty="0">
                <a:solidFill>
                  <a:schemeClr val="accent1">
                    <a:lumMod val="75000"/>
                  </a:schemeClr>
                </a:solidFill>
              </a:rPr>
              <a:t>biotechnology</a:t>
            </a:r>
            <a:r>
              <a:rPr lang="en-US" dirty="0"/>
              <a:t>, rarely mentioned, encompasses processes in marine and aquatic environments, such as controlling the proliferation of noxious water-borne organisms.</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560" y="0"/>
            <a:ext cx="8208912" cy="476672"/>
          </a:xfrm>
        </p:spPr>
        <p:txBody>
          <a:bodyPr>
            <a:normAutofit fontScale="90000"/>
          </a:bodyPr>
          <a:lstStyle/>
          <a:p>
            <a:r>
              <a:rPr lang="en-US" b="1" dirty="0" smtClean="0"/>
              <a:t/>
            </a:r>
            <a:br>
              <a:rPr lang="en-US" b="1" dirty="0" smtClean="0"/>
            </a:br>
            <a:r>
              <a:rPr lang="en-US" b="1" dirty="0" smtClean="0"/>
              <a:t> Human Genome Project</a:t>
            </a:r>
            <a:endParaRPr lang="el-GR" dirty="0"/>
          </a:p>
        </p:txBody>
      </p:sp>
      <p:sp>
        <p:nvSpPr>
          <p:cNvPr id="3" name="Subtitle 2"/>
          <p:cNvSpPr>
            <a:spLocks noGrp="1"/>
          </p:cNvSpPr>
          <p:nvPr>
            <p:ph sz="half" idx="1"/>
          </p:nvPr>
        </p:nvSpPr>
        <p:spPr>
          <a:xfrm>
            <a:off x="251520" y="548680"/>
            <a:ext cx="5688632" cy="5976664"/>
          </a:xfrm>
        </p:spPr>
        <p:txBody>
          <a:bodyPr>
            <a:noAutofit/>
          </a:bodyPr>
          <a:lstStyle/>
          <a:p>
            <a:r>
              <a:rPr lang="en-US" sz="1400" dirty="0" smtClean="0"/>
              <a:t>The </a:t>
            </a:r>
            <a:r>
              <a:rPr lang="en-US" sz="1400" b="1" dirty="0" smtClean="0"/>
              <a:t>Human Genome Project</a:t>
            </a:r>
            <a:r>
              <a:rPr lang="en-US" sz="1400" dirty="0" smtClean="0"/>
              <a:t> (</a:t>
            </a:r>
            <a:r>
              <a:rPr lang="en-US" sz="1400" b="1" dirty="0" smtClean="0"/>
              <a:t>HGP</a:t>
            </a:r>
            <a:r>
              <a:rPr lang="en-US" sz="1400" dirty="0" smtClean="0"/>
              <a:t>) is an international </a:t>
            </a:r>
            <a:r>
              <a:rPr lang="en-US" sz="1400" dirty="0" smtClean="0">
                <a:hlinkClick r:id="rId3" tooltip="Scientific research"/>
              </a:rPr>
              <a:t>scientific research</a:t>
            </a:r>
            <a:r>
              <a:rPr lang="en-US" sz="1400" dirty="0" smtClean="0"/>
              <a:t> project with the goal of determining the sequence of chemical </a:t>
            </a:r>
            <a:r>
              <a:rPr lang="en-US" sz="1400" dirty="0" smtClean="0">
                <a:hlinkClick r:id="rId4" tooltip="Base pairs"/>
              </a:rPr>
              <a:t>base pairs</a:t>
            </a:r>
            <a:r>
              <a:rPr lang="en-US" sz="1400" dirty="0" smtClean="0"/>
              <a:t> which make up human </a:t>
            </a:r>
            <a:r>
              <a:rPr lang="en-US" sz="1400" dirty="0" smtClean="0">
                <a:hlinkClick r:id="rId5" tooltip="DNA"/>
              </a:rPr>
              <a:t>DNA</a:t>
            </a:r>
            <a:r>
              <a:rPr lang="en-US" sz="1400" dirty="0" smtClean="0"/>
              <a:t>, and of identifying and mapping all of the </a:t>
            </a:r>
            <a:r>
              <a:rPr lang="en-US" sz="1400" dirty="0" smtClean="0">
                <a:hlinkClick r:id="rId6" tooltip="Gene"/>
              </a:rPr>
              <a:t>genes</a:t>
            </a:r>
            <a:r>
              <a:rPr lang="en-US" sz="1400" dirty="0" smtClean="0"/>
              <a:t> of the </a:t>
            </a:r>
            <a:r>
              <a:rPr lang="en-US" sz="1400" dirty="0" smtClean="0">
                <a:hlinkClick r:id="rId7" tooltip="Human genome"/>
              </a:rPr>
              <a:t>human genome</a:t>
            </a:r>
            <a:r>
              <a:rPr lang="en-US" sz="1400" dirty="0" smtClean="0"/>
              <a:t>.</a:t>
            </a:r>
            <a:r>
              <a:rPr lang="en-US" sz="1400" baseline="30000" dirty="0" smtClean="0">
                <a:hlinkClick r:id="rId8"/>
              </a:rPr>
              <a:t>[</a:t>
            </a:r>
            <a:endParaRPr lang="en-US" sz="1400" baseline="30000" dirty="0" smtClean="0"/>
          </a:p>
          <a:p>
            <a:r>
              <a:rPr lang="en-US" sz="1400" dirty="0" smtClean="0"/>
              <a:t>It remains the world's largest collaborative biological project. The project was proposed and funded by the US government; planning started in 1984, the project got underway in 1990, and was declared complete in 2003. A parallel project was conducted outside of government by the </a:t>
            </a:r>
            <a:r>
              <a:rPr lang="en-US" sz="1400" dirty="0" smtClean="0">
                <a:hlinkClick r:id="rId9" tooltip="Celera Corporation"/>
              </a:rPr>
              <a:t>Celera Corporation</a:t>
            </a:r>
            <a:r>
              <a:rPr lang="en-US" sz="1400" dirty="0" smtClean="0"/>
              <a:t>, or Celera Genomics, which was formally launched in 1998. Most of the government-sponsored sequencing was performed in twenty </a:t>
            </a:r>
            <a:r>
              <a:rPr lang="en-US" sz="1400" dirty="0" smtClean="0">
                <a:hlinkClick r:id="rId10" tooltip="University"/>
              </a:rPr>
              <a:t>universities</a:t>
            </a:r>
            <a:r>
              <a:rPr lang="en-US" sz="1400" dirty="0" smtClean="0"/>
              <a:t> and research centers in the United States, the United Kingdom, Japan, France, Germany, and China.</a:t>
            </a:r>
          </a:p>
          <a:p>
            <a:r>
              <a:rPr lang="en-US" sz="1400" b="1" dirty="0" smtClean="0"/>
              <a:t>The Human Genome Project originally </a:t>
            </a:r>
            <a:r>
              <a:rPr lang="en-US" sz="1400" dirty="0" smtClean="0"/>
              <a:t>aimed to map the </a:t>
            </a:r>
            <a:r>
              <a:rPr lang="en-US" sz="1400" dirty="0" smtClean="0">
                <a:hlinkClick r:id="rId11" tooltip="Nucleotides"/>
              </a:rPr>
              <a:t>nucleotides</a:t>
            </a:r>
            <a:r>
              <a:rPr lang="en-US" sz="1400" dirty="0" smtClean="0"/>
              <a:t> contained in a human </a:t>
            </a:r>
            <a:r>
              <a:rPr lang="en-US" sz="1400" dirty="0" smtClean="0">
                <a:hlinkClick r:id="rId12" tooltip="Haploid"/>
              </a:rPr>
              <a:t>haploid</a:t>
            </a:r>
            <a:r>
              <a:rPr lang="en-US" sz="1400" dirty="0" smtClean="0"/>
              <a:t> </a:t>
            </a:r>
            <a:r>
              <a:rPr lang="en-US" sz="1400" dirty="0" smtClean="0">
                <a:hlinkClick r:id="rId13" tooltip="Reference genome"/>
              </a:rPr>
              <a:t>reference genome</a:t>
            </a:r>
            <a:r>
              <a:rPr lang="en-US" sz="1400" dirty="0" smtClean="0"/>
              <a:t> (more than three billion). The "genome" of any given individual is unique; mapping "the human genome" involves sequencing multiple variations of each gene.</a:t>
            </a:r>
          </a:p>
          <a:p>
            <a:r>
              <a:rPr lang="en-US" sz="1400" b="1" dirty="0" smtClean="0"/>
              <a:t>There are approximately 20,500</a:t>
            </a:r>
            <a:r>
              <a:rPr lang="en-US" sz="1400" b="1" baseline="30000" dirty="0" smtClean="0">
                <a:hlinkClick r:id="rId14"/>
              </a:rPr>
              <a:t>[29]</a:t>
            </a:r>
            <a:r>
              <a:rPr lang="en-US" sz="1400" b="1" dirty="0" smtClean="0"/>
              <a:t> genes in human beings, the same range as in mice. </a:t>
            </a:r>
            <a:r>
              <a:rPr lang="en-US" sz="1400" dirty="0" smtClean="0"/>
              <a:t>The project did not study the entire DNA found in </a:t>
            </a:r>
            <a:r>
              <a:rPr lang="en-US" sz="1400" dirty="0" smtClean="0">
                <a:hlinkClick r:id="rId15" tooltip="List of distinct cell types in the adult human body"/>
              </a:rPr>
              <a:t>human cells</a:t>
            </a:r>
            <a:r>
              <a:rPr lang="en-US" sz="1400" dirty="0" smtClean="0"/>
              <a:t>; some </a:t>
            </a:r>
            <a:r>
              <a:rPr lang="en-US" sz="1400" dirty="0" smtClean="0">
                <a:hlinkClick r:id="rId16" tooltip="Heterochromatin"/>
              </a:rPr>
              <a:t>heterochromatic</a:t>
            </a:r>
            <a:r>
              <a:rPr lang="en-US" sz="1400" dirty="0" smtClean="0"/>
              <a:t> areas (about 10% of the total genome) remain </a:t>
            </a:r>
            <a:r>
              <a:rPr lang="en-US" sz="1400" dirty="0" err="1" smtClean="0"/>
              <a:t>unsequenced</a:t>
            </a:r>
            <a:r>
              <a:rPr lang="en-US" sz="1400" dirty="0" smtClean="0"/>
              <a:t>.</a:t>
            </a:r>
            <a:endParaRPr lang="el-GR" sz="1400" dirty="0"/>
          </a:p>
        </p:txBody>
      </p:sp>
      <p:pic>
        <p:nvPicPr>
          <p:cNvPr id="8" name="Content Placeholder 7" descr="http://upload.wikimedia.org/wikipedia/commons/0/08/Dna-split.png"/>
          <p:cNvPicPr>
            <a:picLocks noGrp="1"/>
          </p:cNvPicPr>
          <p:nvPr>
            <p:ph sz="half" idx="2"/>
          </p:nvPr>
        </p:nvPicPr>
        <p:blipFill>
          <a:blip r:embed="rId17" cstate="print"/>
          <a:srcRect/>
          <a:stretch>
            <a:fillRect/>
          </a:stretch>
        </p:blipFill>
        <p:spPr bwMode="auto">
          <a:xfrm>
            <a:off x="5940152" y="980728"/>
            <a:ext cx="2736304" cy="4929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pPr>
              <a:defRPr/>
            </a:pPr>
            <a:fld id="{C4A83EF8-EB73-430C-8C97-1D7D1693FE50}" type="datetime1">
              <a:rPr lang="en-GB"/>
              <a:pPr>
                <a:defRPr/>
              </a:pPr>
              <a:t>22/10/2015</a:t>
            </a:fld>
            <a:endParaRPr lang="el-GR"/>
          </a:p>
        </p:txBody>
      </p:sp>
      <p:sp>
        <p:nvSpPr>
          <p:cNvPr id="5" name="Slide Number Placeholder 3"/>
          <p:cNvSpPr>
            <a:spLocks noGrp="1"/>
          </p:cNvSpPr>
          <p:nvPr>
            <p:ph type="sldNum" sz="quarter" idx="12"/>
          </p:nvPr>
        </p:nvSpPr>
        <p:spPr/>
        <p:txBody>
          <a:bodyPr/>
          <a:lstStyle/>
          <a:p>
            <a:pPr>
              <a:defRPr/>
            </a:pPr>
            <a:fld id="{7B0EB8ED-986E-4643-AD1E-122533C8B801}" type="slidenum">
              <a:rPr lang="el-GR"/>
              <a:pPr>
                <a:defRPr/>
              </a:pPr>
              <a:t>6</a:t>
            </a:fld>
            <a:endParaRPr lang="el-GR"/>
          </a:p>
        </p:txBody>
      </p:sp>
      <p:sp>
        <p:nvSpPr>
          <p:cNvPr id="6" name="Rectangle 7"/>
          <p:cNvSpPr>
            <a:spLocks noChangeArrowheads="1"/>
          </p:cNvSpPr>
          <p:nvPr/>
        </p:nvSpPr>
        <p:spPr bwMode="auto">
          <a:xfrm>
            <a:off x="251520" y="2852936"/>
            <a:ext cx="8351838" cy="3447098"/>
          </a:xfrm>
          <a:prstGeom prst="rect">
            <a:avLst/>
          </a:prstGeom>
          <a:noFill/>
          <a:ln w="9525">
            <a:noFill/>
            <a:miter lim="800000"/>
            <a:headEnd/>
            <a:tailEnd/>
          </a:ln>
        </p:spPr>
        <p:txBody>
          <a:bodyPr wrap="square" anchor="ctr">
            <a:spAutoFit/>
          </a:bodyPr>
          <a:lstStyle/>
          <a:p>
            <a:r>
              <a:rPr lang="en-US" sz="2800" b="1" dirty="0" smtClean="0">
                <a:solidFill>
                  <a:schemeClr val="tx2"/>
                </a:solidFill>
                <a:latin typeface="Arial Greek" pitchFamily="34" charset="0"/>
              </a:rPr>
              <a:t>SYSTEMS BIOLOGY</a:t>
            </a:r>
            <a:endParaRPr lang="el-GR" sz="2800" b="1" dirty="0">
              <a:solidFill>
                <a:schemeClr val="tx2"/>
              </a:solidFill>
              <a:latin typeface="Arial Greek" pitchFamily="34" charset="0"/>
            </a:endParaRPr>
          </a:p>
          <a:p>
            <a:endParaRPr lang="el-GR" sz="2800" b="1" dirty="0">
              <a:solidFill>
                <a:schemeClr val="tx2"/>
              </a:solidFill>
            </a:endParaRPr>
          </a:p>
          <a:p>
            <a:pPr algn="just"/>
            <a:r>
              <a:rPr lang="en-US" sz="2200" i="1" dirty="0" smtClean="0">
                <a:solidFill>
                  <a:schemeClr val="tx2"/>
                </a:solidFill>
                <a:latin typeface="Arial" pitchFamily="34" charset="0"/>
              </a:rPr>
              <a:t>. </a:t>
            </a:r>
            <a:r>
              <a:rPr lang="en-US" sz="2200" i="1" dirty="0">
                <a:solidFill>
                  <a:schemeClr val="tx2"/>
                </a:solidFill>
                <a:latin typeface="Arial" pitchFamily="34" charset="0"/>
              </a:rPr>
              <a:t>Kitano -2002-a Science </a:t>
            </a:r>
            <a:r>
              <a:rPr lang="el-GR" sz="2200" i="1" dirty="0">
                <a:solidFill>
                  <a:schemeClr val="tx2"/>
                </a:solidFill>
                <a:latin typeface="Arial" pitchFamily="34" charset="0"/>
              </a:rPr>
              <a:t>295,1662-1664</a:t>
            </a:r>
            <a:r>
              <a:rPr lang="en-US" sz="2200" i="1" dirty="0">
                <a:solidFill>
                  <a:schemeClr val="tx2"/>
                </a:solidFill>
                <a:latin typeface="Arial" pitchFamily="34" charset="0"/>
              </a:rPr>
              <a:t>, b </a:t>
            </a:r>
            <a:r>
              <a:rPr lang="el-GR" sz="2200" i="1" dirty="0" err="1">
                <a:solidFill>
                  <a:schemeClr val="tx2"/>
                </a:solidFill>
                <a:latin typeface="Arial" pitchFamily="34" charset="0"/>
              </a:rPr>
              <a:t>Nature</a:t>
            </a:r>
            <a:r>
              <a:rPr lang="el-GR" sz="2200" i="1" dirty="0">
                <a:solidFill>
                  <a:schemeClr val="tx2"/>
                </a:solidFill>
                <a:latin typeface="Arial" pitchFamily="34" charset="0"/>
              </a:rPr>
              <a:t> 420,206-210</a:t>
            </a:r>
          </a:p>
          <a:p>
            <a:endParaRPr lang="en-US" sz="2000" dirty="0">
              <a:solidFill>
                <a:schemeClr val="tx2"/>
              </a:solidFill>
            </a:endParaRPr>
          </a:p>
          <a:p>
            <a:r>
              <a:rPr lang="en-US" sz="2000" dirty="0" smtClean="0">
                <a:solidFill>
                  <a:schemeClr val="tx2"/>
                </a:solidFill>
              </a:rPr>
              <a:t>The study </a:t>
            </a:r>
            <a:r>
              <a:rPr lang="en-US" sz="2000" dirty="0">
                <a:solidFill>
                  <a:schemeClr val="tx2"/>
                </a:solidFill>
              </a:rPr>
              <a:t>of living organisms in terms of their underlying network structure rather than simply their individual molecular components. A "system" can be anything from a gene regulatory network to a cell, a tissue, or an entire organism. Computational approaches are required to handle and interpret the data necessary to understand complex biological systems. </a:t>
            </a:r>
          </a:p>
        </p:txBody>
      </p:sp>
      <p:sp>
        <p:nvSpPr>
          <p:cNvPr id="7" name="Rectangle 7"/>
          <p:cNvSpPr>
            <a:spLocks noChangeArrowheads="1"/>
          </p:cNvSpPr>
          <p:nvPr/>
        </p:nvSpPr>
        <p:spPr bwMode="auto">
          <a:xfrm>
            <a:off x="179512" y="404664"/>
            <a:ext cx="8351838" cy="1692771"/>
          </a:xfrm>
          <a:prstGeom prst="rect">
            <a:avLst/>
          </a:prstGeom>
          <a:noFill/>
          <a:ln w="9525">
            <a:noFill/>
            <a:miter lim="800000"/>
            <a:headEnd/>
            <a:tailEnd/>
          </a:ln>
        </p:spPr>
        <p:txBody>
          <a:bodyPr wrap="square" anchor="ctr">
            <a:spAutoFit/>
          </a:bodyPr>
          <a:lstStyle/>
          <a:p>
            <a:r>
              <a:rPr lang="en-US" sz="2800" b="1" dirty="0" smtClean="0">
                <a:solidFill>
                  <a:schemeClr val="tx2"/>
                </a:solidFill>
                <a:latin typeface="Arial Greek" pitchFamily="34" charset="0"/>
              </a:rPr>
              <a:t>New paradigm in Biology</a:t>
            </a:r>
          </a:p>
          <a:p>
            <a:r>
              <a:rPr lang="en-US" sz="2800" b="1" i="1" dirty="0" smtClean="0">
                <a:solidFill>
                  <a:schemeClr val="tx2"/>
                </a:solidFill>
                <a:latin typeface="Arial Greek" pitchFamily="34" charset="0"/>
              </a:rPr>
              <a:t>From the dogma: one gene one phenotype </a:t>
            </a:r>
          </a:p>
          <a:p>
            <a:r>
              <a:rPr lang="en-US" sz="2800" b="1" i="1" dirty="0" smtClean="0">
                <a:solidFill>
                  <a:schemeClr val="tx2"/>
                </a:solidFill>
                <a:latin typeface="Arial Greek" pitchFamily="34" charset="0"/>
              </a:rPr>
              <a:t>To System biology</a:t>
            </a:r>
          </a:p>
          <a:p>
            <a:r>
              <a:rPr lang="en-US" sz="2000" dirty="0" smtClean="0">
                <a:solidFill>
                  <a:schemeClr val="tx2"/>
                </a:solidFill>
              </a:rPr>
              <a:t>. </a:t>
            </a:r>
            <a:endParaRPr 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pPr>
              <a:defRPr/>
            </a:pPr>
            <a:fld id="{43D920A2-F598-42D7-9BA4-6B7760EF68BB}" type="datetime1">
              <a:rPr lang="en-GB"/>
              <a:pPr>
                <a:defRPr/>
              </a:pPr>
              <a:t>22/10/2015</a:t>
            </a:fld>
            <a:endParaRPr lang="el-GR"/>
          </a:p>
        </p:txBody>
      </p:sp>
      <p:sp>
        <p:nvSpPr>
          <p:cNvPr id="8" name="Slide Number Placeholder 5"/>
          <p:cNvSpPr>
            <a:spLocks noGrp="1"/>
          </p:cNvSpPr>
          <p:nvPr>
            <p:ph type="sldNum" sz="quarter" idx="12"/>
          </p:nvPr>
        </p:nvSpPr>
        <p:spPr/>
        <p:txBody>
          <a:bodyPr/>
          <a:lstStyle/>
          <a:p>
            <a:pPr>
              <a:defRPr/>
            </a:pPr>
            <a:fld id="{0955AD31-4BDD-4056-96DB-A3A3C7A969C3}" type="slidenum">
              <a:rPr lang="el-GR"/>
              <a:pPr>
                <a:defRPr/>
              </a:pPr>
              <a:t>7</a:t>
            </a:fld>
            <a:endParaRPr lang="el-GR"/>
          </a:p>
        </p:txBody>
      </p:sp>
      <p:sp>
        <p:nvSpPr>
          <p:cNvPr id="7172" name="Text Box 2"/>
          <p:cNvSpPr txBox="1">
            <a:spLocks noChangeArrowheads="1"/>
          </p:cNvSpPr>
          <p:nvPr/>
        </p:nvSpPr>
        <p:spPr bwMode="auto">
          <a:xfrm>
            <a:off x="1258888" y="1268413"/>
            <a:ext cx="7391400" cy="822325"/>
          </a:xfrm>
          <a:prstGeom prst="rect">
            <a:avLst/>
          </a:prstGeom>
          <a:noFill/>
          <a:ln w="9525">
            <a:noFill/>
            <a:miter lim="800000"/>
            <a:headEnd/>
            <a:tailEnd/>
          </a:ln>
        </p:spPr>
        <p:txBody>
          <a:bodyPr>
            <a:spAutoFit/>
          </a:bodyPr>
          <a:lstStyle/>
          <a:p>
            <a:pPr algn="ctr">
              <a:spcBef>
                <a:spcPct val="50000"/>
              </a:spcBef>
            </a:pPr>
            <a:r>
              <a:rPr lang="en-US" b="1">
                <a:solidFill>
                  <a:schemeClr val="tx1"/>
                </a:solidFill>
                <a:latin typeface="Garamond" pitchFamily="18" charset="0"/>
              </a:rPr>
              <a:t>Not only the parts are important, but also the way they are connected</a:t>
            </a:r>
          </a:p>
        </p:txBody>
      </p:sp>
      <p:pic>
        <p:nvPicPr>
          <p:cNvPr id="7173" name="Picture 3" descr="3-terms"/>
          <p:cNvPicPr>
            <a:picLocks noChangeAspect="1" noChangeArrowheads="1"/>
          </p:cNvPicPr>
          <p:nvPr/>
        </p:nvPicPr>
        <p:blipFill>
          <a:blip r:embed="rId3" cstate="print"/>
          <a:srcRect/>
          <a:stretch>
            <a:fillRect/>
          </a:stretch>
        </p:blipFill>
        <p:spPr bwMode="auto">
          <a:xfrm>
            <a:off x="2652713" y="2362200"/>
            <a:ext cx="3805237" cy="3079750"/>
          </a:xfrm>
          <a:prstGeom prst="rect">
            <a:avLst/>
          </a:prstGeom>
          <a:noFill/>
          <a:ln w="9525">
            <a:noFill/>
            <a:miter lim="800000"/>
            <a:headEnd/>
            <a:tailEnd/>
          </a:ln>
        </p:spPr>
      </p:pic>
      <p:pic>
        <p:nvPicPr>
          <p:cNvPr id="224260" name="Picture 4" descr="radio"/>
          <p:cNvPicPr>
            <a:picLocks noChangeAspect="1" noChangeArrowheads="1"/>
          </p:cNvPicPr>
          <p:nvPr/>
        </p:nvPicPr>
        <p:blipFill>
          <a:blip r:embed="rId4" cstate="print"/>
          <a:srcRect/>
          <a:stretch>
            <a:fillRect/>
          </a:stretch>
        </p:blipFill>
        <p:spPr bwMode="auto">
          <a:xfrm>
            <a:off x="2833688" y="2209800"/>
            <a:ext cx="3446462" cy="3621088"/>
          </a:xfrm>
          <a:prstGeom prst="rect">
            <a:avLst/>
          </a:prstGeom>
          <a:noFill/>
          <a:ln w="9525">
            <a:noFill/>
            <a:miter lim="800000"/>
            <a:headEnd/>
            <a:tailEnd/>
          </a:ln>
        </p:spPr>
      </p:pic>
      <p:sp>
        <p:nvSpPr>
          <p:cNvPr id="7175" name="Text Box 5"/>
          <p:cNvSpPr txBox="1">
            <a:spLocks noChangeArrowheads="1"/>
          </p:cNvSpPr>
          <p:nvPr/>
        </p:nvSpPr>
        <p:spPr bwMode="auto">
          <a:xfrm>
            <a:off x="1182688" y="279400"/>
            <a:ext cx="6694487" cy="701675"/>
          </a:xfrm>
          <a:prstGeom prst="rect">
            <a:avLst/>
          </a:prstGeom>
          <a:noFill/>
          <a:ln w="9525">
            <a:noFill/>
            <a:miter lim="800000"/>
            <a:headEnd/>
            <a:tailEnd/>
          </a:ln>
        </p:spPr>
        <p:txBody>
          <a:bodyPr wrap="none">
            <a:spAutoFit/>
          </a:bodyPr>
          <a:lstStyle/>
          <a:p>
            <a:r>
              <a:rPr lang="da-DK" sz="4000" b="1">
                <a:solidFill>
                  <a:schemeClr val="tx1"/>
                </a:solidFill>
                <a:latin typeface="Garamond" pitchFamily="18" charset="0"/>
              </a:rPr>
              <a:t>The Combinatorial Advantage</a:t>
            </a:r>
            <a:endParaRPr lang="en-US" sz="4000" b="1">
              <a:solidFill>
                <a:schemeClr val="tx1"/>
              </a:solidFill>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4260"/>
                                        </p:tgtEl>
                                        <p:attrNameLst>
                                          <p:attrName>style.visibility</p:attrName>
                                        </p:attrNameLst>
                                      </p:cBhvr>
                                      <p:to>
                                        <p:strVal val="visible"/>
                                      </p:to>
                                    </p:set>
                                    <p:animEffect transition="in" filter="blinds(horizontal)">
                                      <p:cBhvr>
                                        <p:cTn id="7" dur="5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pPr>
              <a:defRPr/>
            </a:pPr>
            <a:fld id="{66BB543F-3649-4C9D-996D-DF336B7D5EF4}" type="datetime1">
              <a:rPr lang="en-GB"/>
              <a:pPr>
                <a:defRPr/>
              </a:pPr>
              <a:t>22/10/2015</a:t>
            </a:fld>
            <a:endParaRPr lang="el-GR"/>
          </a:p>
        </p:txBody>
      </p:sp>
      <p:sp>
        <p:nvSpPr>
          <p:cNvPr id="18" name="Slide Number Placeholder 5"/>
          <p:cNvSpPr>
            <a:spLocks noGrp="1"/>
          </p:cNvSpPr>
          <p:nvPr>
            <p:ph type="sldNum" sz="quarter" idx="12"/>
          </p:nvPr>
        </p:nvSpPr>
        <p:spPr/>
        <p:txBody>
          <a:bodyPr/>
          <a:lstStyle/>
          <a:p>
            <a:pPr>
              <a:defRPr/>
            </a:pPr>
            <a:fld id="{E7BFEF47-EEE1-4BF5-A72A-755DB5495A34}" type="slidenum">
              <a:rPr lang="el-GR"/>
              <a:pPr>
                <a:defRPr/>
              </a:pPr>
              <a:t>8</a:t>
            </a:fld>
            <a:endParaRPr lang="el-GR"/>
          </a:p>
        </p:txBody>
      </p:sp>
      <p:sp>
        <p:nvSpPr>
          <p:cNvPr id="8196" name="Text Box 2"/>
          <p:cNvSpPr txBox="1">
            <a:spLocks noChangeArrowheads="1"/>
          </p:cNvSpPr>
          <p:nvPr/>
        </p:nvSpPr>
        <p:spPr bwMode="auto">
          <a:xfrm>
            <a:off x="1187450" y="1196975"/>
            <a:ext cx="7391400" cy="822325"/>
          </a:xfrm>
          <a:prstGeom prst="rect">
            <a:avLst/>
          </a:prstGeom>
          <a:noFill/>
          <a:ln w="9525">
            <a:noFill/>
            <a:miter lim="800000"/>
            <a:headEnd/>
            <a:tailEnd/>
          </a:ln>
        </p:spPr>
        <p:txBody>
          <a:bodyPr>
            <a:spAutoFit/>
          </a:bodyPr>
          <a:lstStyle/>
          <a:p>
            <a:pPr>
              <a:spcBef>
                <a:spcPct val="50000"/>
              </a:spcBef>
            </a:pPr>
            <a:r>
              <a:rPr lang="en-US" b="1">
                <a:solidFill>
                  <a:schemeClr val="tx1"/>
                </a:solidFill>
                <a:latin typeface="Garamond" pitchFamily="18" charset="0"/>
              </a:rPr>
              <a:t>Not only the parts are important, but also the way they are connected</a:t>
            </a:r>
          </a:p>
        </p:txBody>
      </p:sp>
      <p:pic>
        <p:nvPicPr>
          <p:cNvPr id="8197" name="Picture 3" descr="Chromosome"/>
          <p:cNvPicPr>
            <a:picLocks noChangeAspect="1" noChangeArrowheads="1"/>
          </p:cNvPicPr>
          <p:nvPr/>
        </p:nvPicPr>
        <p:blipFill>
          <a:blip r:embed="rId3" cstate="print"/>
          <a:srcRect/>
          <a:stretch>
            <a:fillRect/>
          </a:stretch>
        </p:blipFill>
        <p:spPr bwMode="auto">
          <a:xfrm>
            <a:off x="1447800" y="2562225"/>
            <a:ext cx="1238250" cy="1095375"/>
          </a:xfrm>
          <a:prstGeom prst="rect">
            <a:avLst/>
          </a:prstGeom>
          <a:noFill/>
          <a:ln w="9525">
            <a:noFill/>
            <a:miter lim="800000"/>
            <a:headEnd/>
            <a:tailEnd/>
          </a:ln>
        </p:spPr>
      </p:pic>
      <p:pic>
        <p:nvPicPr>
          <p:cNvPr id="8198" name="Picture 4" descr="ribosome"/>
          <p:cNvPicPr>
            <a:picLocks noChangeAspect="1" noChangeArrowheads="1"/>
          </p:cNvPicPr>
          <p:nvPr/>
        </p:nvPicPr>
        <p:blipFill>
          <a:blip r:embed="rId4" cstate="print"/>
          <a:srcRect/>
          <a:stretch>
            <a:fillRect/>
          </a:stretch>
        </p:blipFill>
        <p:spPr bwMode="auto">
          <a:xfrm>
            <a:off x="2667000" y="2560638"/>
            <a:ext cx="1169988" cy="1096962"/>
          </a:xfrm>
          <a:prstGeom prst="rect">
            <a:avLst/>
          </a:prstGeom>
          <a:noFill/>
          <a:ln w="9525">
            <a:noFill/>
            <a:miter lim="800000"/>
            <a:headEnd/>
            <a:tailEnd/>
          </a:ln>
        </p:spPr>
      </p:pic>
      <p:pic>
        <p:nvPicPr>
          <p:cNvPr id="8199" name="Picture 5" descr="cellwallfigure1"/>
          <p:cNvPicPr>
            <a:picLocks noChangeAspect="1" noChangeArrowheads="1"/>
          </p:cNvPicPr>
          <p:nvPr/>
        </p:nvPicPr>
        <p:blipFill>
          <a:blip r:embed="rId5" cstate="print"/>
          <a:srcRect/>
          <a:stretch>
            <a:fillRect/>
          </a:stretch>
        </p:blipFill>
        <p:spPr bwMode="auto">
          <a:xfrm>
            <a:off x="1447800" y="3657600"/>
            <a:ext cx="1295400" cy="1098550"/>
          </a:xfrm>
          <a:prstGeom prst="rect">
            <a:avLst/>
          </a:prstGeom>
          <a:noFill/>
          <a:ln w="9525">
            <a:noFill/>
            <a:miter lim="800000"/>
            <a:headEnd/>
            <a:tailEnd/>
          </a:ln>
        </p:spPr>
      </p:pic>
      <p:pic>
        <p:nvPicPr>
          <p:cNvPr id="8200" name="Picture 6" descr="protein-molecule"/>
          <p:cNvPicPr>
            <a:picLocks noChangeAspect="1" noChangeArrowheads="1"/>
          </p:cNvPicPr>
          <p:nvPr/>
        </p:nvPicPr>
        <p:blipFill>
          <a:blip r:embed="rId6" cstate="print"/>
          <a:srcRect/>
          <a:stretch>
            <a:fillRect/>
          </a:stretch>
        </p:blipFill>
        <p:spPr bwMode="auto">
          <a:xfrm>
            <a:off x="2847975" y="3657600"/>
            <a:ext cx="990600" cy="1095375"/>
          </a:xfrm>
          <a:prstGeom prst="rect">
            <a:avLst/>
          </a:prstGeom>
          <a:noFill/>
          <a:ln w="9525">
            <a:noFill/>
            <a:miter lim="800000"/>
            <a:headEnd/>
            <a:tailEnd/>
          </a:ln>
        </p:spPr>
      </p:pic>
      <p:pic>
        <p:nvPicPr>
          <p:cNvPr id="8201" name="Picture 7" descr="RAD0001_1"/>
          <p:cNvPicPr>
            <a:picLocks noChangeAspect="1" noChangeArrowheads="1"/>
          </p:cNvPicPr>
          <p:nvPr/>
        </p:nvPicPr>
        <p:blipFill>
          <a:blip r:embed="rId7" cstate="print"/>
          <a:srcRect/>
          <a:stretch>
            <a:fillRect/>
          </a:stretch>
        </p:blipFill>
        <p:spPr bwMode="auto">
          <a:xfrm>
            <a:off x="1447800" y="4757738"/>
            <a:ext cx="1219200" cy="1109662"/>
          </a:xfrm>
          <a:prstGeom prst="rect">
            <a:avLst/>
          </a:prstGeom>
          <a:noFill/>
          <a:ln w="9525">
            <a:noFill/>
            <a:miter lim="800000"/>
            <a:headEnd/>
            <a:tailEnd/>
          </a:ln>
        </p:spPr>
      </p:pic>
      <p:pic>
        <p:nvPicPr>
          <p:cNvPr id="8202" name="Picture 8" descr="Chromosome"/>
          <p:cNvPicPr>
            <a:picLocks noChangeAspect="1" noChangeArrowheads="1"/>
          </p:cNvPicPr>
          <p:nvPr/>
        </p:nvPicPr>
        <p:blipFill>
          <a:blip r:embed="rId3" cstate="print"/>
          <a:srcRect/>
          <a:stretch>
            <a:fillRect/>
          </a:stretch>
        </p:blipFill>
        <p:spPr bwMode="auto">
          <a:xfrm>
            <a:off x="2619375" y="4752975"/>
            <a:ext cx="1238250" cy="1095375"/>
          </a:xfrm>
          <a:prstGeom prst="rect">
            <a:avLst/>
          </a:prstGeom>
          <a:noFill/>
          <a:ln w="9525">
            <a:noFill/>
            <a:miter lim="800000"/>
            <a:headEnd/>
            <a:tailEnd/>
          </a:ln>
        </p:spPr>
      </p:pic>
      <p:grpSp>
        <p:nvGrpSpPr>
          <p:cNvPr id="2" name="Group 9"/>
          <p:cNvGrpSpPr>
            <a:grpSpLocks/>
          </p:cNvGrpSpPr>
          <p:nvPr/>
        </p:nvGrpSpPr>
        <p:grpSpPr bwMode="auto">
          <a:xfrm>
            <a:off x="4038600" y="1905000"/>
            <a:ext cx="3424238" cy="1947863"/>
            <a:chOff x="2544" y="1200"/>
            <a:chExt cx="2157" cy="1227"/>
          </a:xfrm>
        </p:grpSpPr>
        <p:pic>
          <p:nvPicPr>
            <p:cNvPr id="8208" name="Picture 10" descr="chimp%2520with%2520hand%2520on%2520jaw"/>
            <p:cNvPicPr>
              <a:picLocks noChangeAspect="1" noChangeArrowheads="1"/>
            </p:cNvPicPr>
            <p:nvPr/>
          </p:nvPicPr>
          <p:blipFill>
            <a:blip r:embed="rId8" cstate="print"/>
            <a:srcRect/>
            <a:stretch>
              <a:fillRect/>
            </a:stretch>
          </p:blipFill>
          <p:spPr bwMode="auto">
            <a:xfrm>
              <a:off x="3696" y="1200"/>
              <a:ext cx="1005" cy="1227"/>
            </a:xfrm>
            <a:prstGeom prst="rect">
              <a:avLst/>
            </a:prstGeom>
            <a:noFill/>
            <a:ln w="9525">
              <a:noFill/>
              <a:miter lim="800000"/>
              <a:headEnd/>
              <a:tailEnd/>
            </a:ln>
          </p:spPr>
        </p:pic>
        <p:sp>
          <p:nvSpPr>
            <p:cNvPr id="8209" name="AutoShape 11"/>
            <p:cNvSpPr>
              <a:spLocks noChangeArrowheads="1"/>
            </p:cNvSpPr>
            <p:nvPr/>
          </p:nvSpPr>
          <p:spPr bwMode="auto">
            <a:xfrm rot="-1720388">
              <a:off x="2544" y="2256"/>
              <a:ext cx="720" cy="144"/>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l-GR"/>
            </a:p>
          </p:txBody>
        </p:sp>
      </p:grpSp>
      <p:grpSp>
        <p:nvGrpSpPr>
          <p:cNvPr id="3" name="Group 12"/>
          <p:cNvGrpSpPr>
            <a:grpSpLocks/>
          </p:cNvGrpSpPr>
          <p:nvPr/>
        </p:nvGrpSpPr>
        <p:grpSpPr bwMode="auto">
          <a:xfrm>
            <a:off x="4038600" y="4114800"/>
            <a:ext cx="3351213" cy="1905000"/>
            <a:chOff x="2544" y="2592"/>
            <a:chExt cx="2111" cy="1200"/>
          </a:xfrm>
        </p:grpSpPr>
        <p:pic>
          <p:nvPicPr>
            <p:cNvPr id="8206" name="Picture 13" descr="Einstein">
              <a:hlinkClick r:id="rId9"/>
            </p:cNvPr>
            <p:cNvPicPr>
              <a:picLocks noChangeAspect="1" noChangeArrowheads="1"/>
            </p:cNvPicPr>
            <p:nvPr/>
          </p:nvPicPr>
          <p:blipFill>
            <a:blip r:embed="rId10" cstate="print"/>
            <a:srcRect/>
            <a:stretch>
              <a:fillRect/>
            </a:stretch>
          </p:blipFill>
          <p:spPr bwMode="auto">
            <a:xfrm>
              <a:off x="3840" y="2592"/>
              <a:ext cx="815" cy="1200"/>
            </a:xfrm>
            <a:prstGeom prst="rect">
              <a:avLst/>
            </a:prstGeom>
            <a:noFill/>
            <a:ln w="9525">
              <a:noFill/>
              <a:miter lim="800000"/>
              <a:headEnd/>
              <a:tailEnd/>
            </a:ln>
          </p:spPr>
        </p:pic>
        <p:sp>
          <p:nvSpPr>
            <p:cNvPr id="8207" name="AutoShape 14"/>
            <p:cNvSpPr>
              <a:spLocks noChangeArrowheads="1"/>
            </p:cNvSpPr>
            <p:nvPr/>
          </p:nvSpPr>
          <p:spPr bwMode="auto">
            <a:xfrm rot="1823363">
              <a:off x="2544" y="2784"/>
              <a:ext cx="720" cy="144"/>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l-GR"/>
            </a:p>
          </p:txBody>
        </p:sp>
      </p:grpSp>
      <p:sp>
        <p:nvSpPr>
          <p:cNvPr id="8205" name="Text Box 15"/>
          <p:cNvSpPr txBox="1">
            <a:spLocks noChangeArrowheads="1"/>
          </p:cNvSpPr>
          <p:nvPr/>
        </p:nvSpPr>
        <p:spPr bwMode="auto">
          <a:xfrm>
            <a:off x="1182688" y="279400"/>
            <a:ext cx="3717925" cy="701675"/>
          </a:xfrm>
          <a:prstGeom prst="rect">
            <a:avLst/>
          </a:prstGeom>
          <a:noFill/>
          <a:ln w="9525">
            <a:noFill/>
            <a:miter lim="800000"/>
            <a:headEnd/>
            <a:tailEnd/>
          </a:ln>
        </p:spPr>
        <p:txBody>
          <a:bodyPr wrap="none">
            <a:spAutoFit/>
          </a:bodyPr>
          <a:lstStyle/>
          <a:p>
            <a:r>
              <a:rPr lang="da-DK" sz="4000" b="1">
                <a:solidFill>
                  <a:schemeClr val="tx1"/>
                </a:solidFill>
                <a:latin typeface="Garamond" pitchFamily="18" charset="0"/>
              </a:rPr>
              <a:t>Systems Biology</a:t>
            </a:r>
            <a:endParaRPr lang="en-US" sz="4000" b="1">
              <a:solidFill>
                <a:schemeClr val="tx1"/>
              </a:solidFill>
              <a:latin typeface="Garamond"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descr="stratos_pic_enP"/>
          <p:cNvPicPr>
            <a:picLocks noGrp="1" noChangeAspect="1" noChangeArrowheads="1"/>
          </p:cNvPicPr>
          <p:nvPr>
            <p:ph/>
          </p:nvPr>
        </p:nvPicPr>
        <p:blipFill>
          <a:blip r:embed="rId3" cstate="print"/>
          <a:srcRect/>
          <a:stretch>
            <a:fillRect/>
          </a:stretch>
        </p:blipFill>
        <p:spPr>
          <a:xfrm>
            <a:off x="179388" y="0"/>
            <a:ext cx="8820150" cy="6022975"/>
          </a:xfrm>
          <a:noFill/>
        </p:spPr>
      </p:pic>
      <p:sp>
        <p:nvSpPr>
          <p:cNvPr id="3" name="Date Placeholder 2"/>
          <p:cNvSpPr>
            <a:spLocks noGrp="1"/>
          </p:cNvSpPr>
          <p:nvPr>
            <p:ph type="dt" sz="half" idx="10"/>
          </p:nvPr>
        </p:nvSpPr>
        <p:spPr/>
        <p:txBody>
          <a:bodyPr/>
          <a:lstStyle/>
          <a:p>
            <a:pPr>
              <a:defRPr/>
            </a:pPr>
            <a:fld id="{998747FD-637B-4168-AFAE-68C253850CC3}" type="datetime1">
              <a:rPr lang="en-GB"/>
              <a:pPr>
                <a:defRPr/>
              </a:pPr>
              <a:t>22/10/2015</a:t>
            </a:fld>
            <a:endParaRPr lang="el-GR"/>
          </a:p>
        </p:txBody>
      </p:sp>
      <p:sp>
        <p:nvSpPr>
          <p:cNvPr id="5" name="Slide Number Placeholder 4"/>
          <p:cNvSpPr>
            <a:spLocks noGrp="1"/>
          </p:cNvSpPr>
          <p:nvPr>
            <p:ph type="sldNum" sz="quarter" idx="12"/>
          </p:nvPr>
        </p:nvSpPr>
        <p:spPr/>
        <p:txBody>
          <a:bodyPr/>
          <a:lstStyle/>
          <a:p>
            <a:pPr>
              <a:defRPr/>
            </a:pPr>
            <a:fld id="{566B049C-E57C-4F00-BB48-0814EFB96488}" type="slidenum">
              <a:rPr lang="el-GR"/>
              <a:pPr>
                <a:defRPr/>
              </a:pPr>
              <a:t>9</a:t>
            </a:fld>
            <a:endParaRPr lang="el-GR"/>
          </a:p>
        </p:txBody>
      </p:sp>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330</TotalTime>
  <Words>1805</Words>
  <Application>Microsoft Office PowerPoint</Application>
  <PresentationFormat>Προβολή στην οθόνη (4:3)</PresentationFormat>
  <Paragraphs>123</Paragraphs>
  <Slides>20</Slides>
  <Notes>20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Αφθονία</vt:lpstr>
      <vt:lpstr>Innovative research in exploring for energy resources: the role of modern Biotechnology </vt:lpstr>
      <vt:lpstr>Διαφάνεια 2</vt:lpstr>
      <vt:lpstr>Various definitions of Biotechnology</vt:lpstr>
      <vt:lpstr>The science of biotechnology can be broken down into subdisciplines called red, white, green, and blue.  </vt:lpstr>
      <vt:lpstr>  Human Genome Project</vt:lpstr>
      <vt:lpstr>Διαφάνεια 6</vt:lpstr>
      <vt:lpstr>Διαφάνεια 7</vt:lpstr>
      <vt:lpstr>Διαφάνεια 8</vt:lpstr>
      <vt:lpstr>Διαφάνεια 9</vt:lpstr>
      <vt:lpstr>DNA sequencing</vt:lpstr>
      <vt:lpstr>BIOTECHNOLOGY AND RISK ASSESMENT</vt:lpstr>
      <vt:lpstr>Διαφάνεια 12</vt:lpstr>
      <vt:lpstr>Biofouling or biological fouling is the accumulation of microorganisms, plants,algae, or animals on wetted surfaces. </vt:lpstr>
      <vt:lpstr>A</vt:lpstr>
      <vt:lpstr>BIODIESEL from green algae</vt:lpstr>
      <vt:lpstr>BIODIESEL IN THE MARKET</vt:lpstr>
      <vt:lpstr>Διαφάνεια 17</vt:lpstr>
      <vt:lpstr>Oil and Gas Exploration Based on Metagenomic Analysis </vt:lpstr>
      <vt:lpstr>Διαφάνεια 19</vt:lpstr>
      <vt:lpstr>.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biotechnology is the use of biological processes, organisms, or systems to manufacture products intended to improve the quality of human life.</dc:title>
  <dc:creator>user</dc:creator>
  <cp:lastModifiedBy>user</cp:lastModifiedBy>
  <cp:revision>34</cp:revision>
  <dcterms:created xsi:type="dcterms:W3CDTF">2015-10-20T11:41:47Z</dcterms:created>
  <dcterms:modified xsi:type="dcterms:W3CDTF">2015-10-22T09:26:22Z</dcterms:modified>
</cp:coreProperties>
</file>