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69A8-E595-4511-BB96-D5D8D2EDEA74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EC51-7B94-43D6-9E48-97B177282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AD6F-20D6-463F-A030-2CA5756CE2B4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300D5-57E4-40AA-B27F-E343D7E1E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BBA7D-0C45-4DD3-84A4-73C7B945A566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AE741-E8F1-456D-83AC-0FD118134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15F0-9EA6-414B-899F-FE8F63964C67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7C75F-2BF4-4BB8-95BF-4B70B052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2F296-7888-444A-A6B4-3F3E7AF50A76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A0A86-3A14-4890-A893-89890097A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849D-DE44-4A02-B16E-900CCB581293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93A98-8A6D-4170-AB20-C1971BD54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E72A6-BF1C-415D-81F6-3744C9E22EC1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8B79C-BD09-4A07-94CD-D9F00B71A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CE962-2E32-4528-98DD-93E6E6D42410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0E6D-56A6-4AED-A949-D2DFA1112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811F7-5377-43F4-B868-D9C81BA28B69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E4571-B5AA-4ECA-9110-CEF571CEA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2C7BC-C9E7-426B-A4C8-14804459F4EC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F9EA-FBA5-4AB3-B845-9A5065682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B23B-5231-4037-A6BF-0B8E43CB861B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F51A0-C31C-48E2-823F-593132C7F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73EAA-6057-45AA-9303-72877EB94038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780AFC-1D35-4831-AB77-85568173E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3" r:id="rId2"/>
    <p:sldLayoutId id="214748373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3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7"/>
          <p:cNvSpPr>
            <a:spLocks noGrp="1"/>
          </p:cNvSpPr>
          <p:nvPr>
            <p:ph type="subTitle" idx="1"/>
          </p:nvPr>
        </p:nvSpPr>
        <p:spPr>
          <a:xfrm>
            <a:off x="2987675" y="5053013"/>
            <a:ext cx="4752975" cy="881062"/>
          </a:xfrm>
        </p:spPr>
        <p:txBody>
          <a:bodyPr/>
          <a:lstStyle/>
          <a:p>
            <a:pPr algn="r"/>
            <a:r>
              <a:rPr lang="en-US" sz="2800" i="1" smtClean="0">
                <a:cs typeface="Arial" charset="0"/>
              </a:rPr>
              <a:t>Panagiotis Sergis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1196753"/>
            <a:ext cx="7175351" cy="2592288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sz="3600" dirty="0" smtClean="0">
                <a:solidFill>
                  <a:srgbClr val="8B0000"/>
                </a:solidFill>
                <a:effectLst/>
              </a:rPr>
              <a:t>The Protection of Offshore Energy Installations under the Law of the Sea and the SUA Protocol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96744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LOSC and </a:t>
            </a:r>
            <a:r>
              <a:rPr lang="en-US" dirty="0" err="1" smtClean="0"/>
              <a:t>environme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ntal</a:t>
            </a:r>
            <a:r>
              <a:rPr lang="en-US" dirty="0" smtClean="0"/>
              <a:t>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553200" cy="4724400"/>
          </a:xfrm>
        </p:spPr>
        <p:txBody>
          <a:bodyPr rtlCol="0">
            <a:normAutofit fontScale="92500"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LOSC regulates pollution from different distinct sources (e.g. seabed activities, ships etc.) and does not stipulate the case installations being attacked by ships (208, 211 LOSC prescriptive jurisdiction – 214, 220 enforcement jurisdiction)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Enforcement by coastal states against ships in EEZ very limited (when voluntarily in port or in case of clear evidence of substantial discharge that threatens significant pollution-220(1), 220(5))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Maritime casualty provision (221 LOSC): Can it cover attacks against installations? Maritime casualty </a:t>
            </a:r>
            <a:r>
              <a:rPr lang="en-US" dirty="0" smtClean="0"/>
              <a:t>is… any occurrence on board a vessel or external to it resulting in </a:t>
            </a:r>
            <a:r>
              <a:rPr lang="en-US" u="sng" dirty="0" smtClean="0"/>
              <a:t>material damage or imminent threat of material damage to a vessel or cargo</a:t>
            </a:r>
            <a:r>
              <a:rPr lang="en-US" dirty="0" smtClean="0"/>
              <a:t> (not the installation)</a:t>
            </a:r>
            <a:endParaRPr lang="en-US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96744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Protection under 1988 SUA Protocol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553200" cy="4535488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1988 SUA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Protocol offences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seizure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a platform by force, threat, or intimidation; acts of violence against a person aboard a platform; destruction or damage threatening the safety of a platform 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Wide jurisdictional bases and obligation to prosecute or extradite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boarding provision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(exclusive coastal state jurisdiction - 4 Protocol)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96744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Protection under 2005 SUA Protocol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553200" cy="4535488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New offences: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where an individual uses explosive or radioactive material or a BCN weapon to cause damage to an installation, death, or serious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injury,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 releases oil or gas from an installation in a manner calculated to cause death, serious injury, or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damage 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Again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boarding provision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2005 Protocol to the SUA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Convention makes an offence to 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</a:t>
            </a:r>
            <a:r>
              <a:rPr lang="en-US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ship in a manner that causes death or serious injury or 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damage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(3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(1)(a)(iii))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Then the boarding provisions of SUA Convention are applicable (8) </a:t>
            </a:r>
            <a:endParaRPr lang="en-US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96744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Concluding Remarks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553200" cy="4535488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EEZ and Cont. Shelf regimes afford the same protection to installations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Creeping jurisdiction in the safety zones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Inadequacy of the breadth of safety zones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Environmental provisions of LOSC of little practical utility in the protection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en-US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bis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(1)(a)(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iii) 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SUA Convention offers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solution to the protection of installations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3473450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Significant increase in the numbers of installations at sea to exploit resources of continental shelf or EEZ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 regime for installations relatively resent (after WW2)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Milestones in the legal development: ILC draft articles, 1958 Geneva Convention, LOSC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Installations in the LOSC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4535488"/>
          </a:xfrm>
        </p:spPr>
        <p:txBody>
          <a:bodyPr rtlCol="0">
            <a:normAutofit fontScale="250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Exclusive right of coastal states to construct, authorize and regulate installations in their EEZ or Cont. Shelf (60(1) &amp; 80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Installations in EEZ or Cont. Shelf under the exclusive jurisdiction of coastal states, including customs, fiscal, health, safety and immigration laws (60(2) &amp; 80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Installations can be constructed to conduct activities in the Area (147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Construction of installations included in the freedoms of High Seas (87(1)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Installations do not possess the status of islands (60(8)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Protection under LOSC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3816350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Allowance for reasonable safety zones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iot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ensure 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safety of navigation and of the installations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(delicate balance of interests: freedom of navigation and jurisdiction of coastal states)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Maximum breadth of 500m (room for bigger radius if recommended by IMO or authorized by international standards)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ships must respect the safety zones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Controversy over the exact powers of coastal states over foreign vessels within the zones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Jurisdiction in Safety Zones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3473450"/>
          </a:xfrm>
        </p:spPr>
        <p:txBody>
          <a:bodyPr rtlCol="0">
            <a:normAutofit fontScale="925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Embryonic Codification of safety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ones in LOSC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IMO Resolution A.671(16): emphasis on the enforcement powers of the flag state of the ship that violates the zone, but coastal state 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take action </a:t>
            </a:r>
            <a:r>
              <a:rPr lang="en-US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iaw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international law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SUA Protocol 1988 and Protocol 2005 apply to the installations themselves, not to their safety zones (contra Arbitral Tribunal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Artic Sunrise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case)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 we are not helpless…Resort to state practice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Jurisdiction in Safety Zones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4535488"/>
          </a:xfrm>
        </p:spPr>
        <p:txBody>
          <a:bodyPr rtlCol="0">
            <a:normAutofit fontScale="625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restrictive 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regime inside the zones, </a:t>
            </a: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than the Cont. Shelf or EEZ 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regimes</a:t>
            </a: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 no exclusive jurisdiction of coastal states over the safety zones (only over the installations themselves)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Prescriptive jurisdiction: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presupposed (because safety zones do not exist without declaration)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Determined by enforcement jurisdiction (60(4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LOSC: </a:t>
            </a: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coastal state </a:t>
            </a:r>
            <a:r>
              <a:rPr lang="en-US" sz="35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may take appropriate measures</a:t>
            </a: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ensure safety of navigation and installations)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Predominantly total ban of navigation in the 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zones (e.g. US, German, French laws)</a:t>
            </a: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Jurisdiction in Safety Zones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4535488"/>
          </a:xfrm>
        </p:spPr>
        <p:txBody>
          <a:bodyPr rtlCol="0">
            <a:normAutofit fontScale="625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 some states extend to the zones the application of their internal legislation (e.g. Canada, UK) (beyond the scope of the zones)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Enclaves of Contiguous Zones based on 60(2) LOSC (e.g. Australia) (stretching the concept too far) 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Enforcement jurisdiction: </a:t>
            </a: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60(4) </a:t>
            </a:r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LOSC: … may take appropriate 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measures</a:t>
            </a:r>
            <a:endParaRPr lang="el-GR" sz="3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IMO Resolution A.671(16): enforcement </a:t>
            </a:r>
            <a:r>
              <a:rPr lang="en-US" sz="3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iaw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international law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Necessity, proportionality of enforcement </a:t>
            </a:r>
            <a:r>
              <a:rPr lang="en-US" sz="35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 </a:t>
            </a:r>
            <a:r>
              <a:rPr lang="en-US" sz="35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infringement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en-US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Gap between prescriptive and enforcement jurisdiction in case of minor violations </a:t>
            </a: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96744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Enforcement of laws in EEZ </a:t>
            </a:r>
            <a:r>
              <a:rPr lang="en-US" dirty="0" err="1" smtClean="0"/>
              <a:t>iaw</a:t>
            </a:r>
            <a:r>
              <a:rPr lang="en-US" dirty="0" smtClean="0"/>
              <a:t> LOSC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553200" cy="4535488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Express provision only regarding living resources (73 LOSC)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express extension of enforcement powers to non – living resources, but undeniably such a right exists (77 LOSC about the rights of coastal state over the Cont. Shelf) – the contour not clearly delineated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Right of hot pursuit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79613" y="2133600"/>
            <a:ext cx="6400800" cy="4535488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right first time extended to cover violations in the safety zones (111(2) LOSC)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Almost impossible to have real life application…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1329</TotalTime>
  <Words>937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The Protection of Offshore Energy Installations under the Law of the Sea and the SUA Protocol</vt:lpstr>
      <vt:lpstr>Introduction</vt:lpstr>
      <vt:lpstr>Installations in the LOSC</vt:lpstr>
      <vt:lpstr>Protection under LOSC</vt:lpstr>
      <vt:lpstr>Jurisdiction in Safety Zones (1)</vt:lpstr>
      <vt:lpstr>Jurisdiction in Safety Zones (2)</vt:lpstr>
      <vt:lpstr>Jurisdiction in Safety Zones (3)</vt:lpstr>
      <vt:lpstr>Enforcement of laws in EEZ iaw LOSC</vt:lpstr>
      <vt:lpstr>Right of hot pursuit</vt:lpstr>
      <vt:lpstr>LOSC and environme- ntal jurisdiction</vt:lpstr>
      <vt:lpstr>Protection under 1988 SUA Protocol </vt:lpstr>
      <vt:lpstr>Protection under 2005 SUA Protocol </vt:lpstr>
      <vt:lpstr>Concluding Remarks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Protection of Offshore Energy Installations under the Law of the Sea and the SUA Protocol</dc:title>
  <dc:creator>Panagiotis Sergis</dc:creator>
  <cp:lastModifiedBy>Guest</cp:lastModifiedBy>
  <cp:revision>79</cp:revision>
  <dcterms:created xsi:type="dcterms:W3CDTF">2015-10-20T16:37:51Z</dcterms:created>
  <dcterms:modified xsi:type="dcterms:W3CDTF">2015-10-22T11:23:41Z</dcterms:modified>
</cp:coreProperties>
</file>