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1" r:id="rId3"/>
    <p:sldId id="394" r:id="rId4"/>
    <p:sldId id="376" r:id="rId5"/>
    <p:sldId id="388" r:id="rId6"/>
    <p:sldId id="395" r:id="rId7"/>
    <p:sldId id="387" r:id="rId8"/>
    <p:sldId id="379" r:id="rId9"/>
    <p:sldId id="396" r:id="rId10"/>
    <p:sldId id="380" r:id="rId11"/>
    <p:sldId id="397" r:id="rId12"/>
    <p:sldId id="340" r:id="rId13"/>
    <p:sldId id="398" r:id="rId14"/>
    <p:sldId id="343" r:id="rId15"/>
    <p:sldId id="390" r:id="rId16"/>
    <p:sldId id="381" r:id="rId17"/>
    <p:sldId id="383" r:id="rId18"/>
    <p:sldId id="382" r:id="rId19"/>
    <p:sldId id="384" r:id="rId20"/>
    <p:sldId id="393" r:id="rId21"/>
    <p:sldId id="399" r:id="rId22"/>
    <p:sldId id="392" r:id="rId23"/>
    <p:sldId id="391" r:id="rId24"/>
    <p:sldId id="400" r:id="rId25"/>
    <p:sldId id="386" r:id="rId26"/>
    <p:sldId id="385" r:id="rId27"/>
    <p:sldId id="402" r:id="rId28"/>
    <p:sldId id="35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8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048" y="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F9CC0-85F0-0445-B93F-48E5940EC0B5}" type="datetimeFigureOut">
              <a:rPr lang="it-IT" smtClean="0"/>
              <a:t>21/10/15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59356-83F9-D24E-B586-E890196A97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3969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C144B-E30B-8E45-9369-5C4A1CD04538}" type="datetimeFigureOut">
              <a:rPr lang="it-IT" smtClean="0"/>
              <a:t>21/10/15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11A44-0414-6044-8C97-F3CEEE7547B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227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the 1995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AGREEMENT FOR THE IMPLEMENTATION OF THE PROVISIONS OF THE UNITED NATIONS CONVENTION ON THE LAW OF THE SEA OF 10 DECEMBER 1982 RELATING TO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CONSERVATION AND MANAGEMENT OF STRADDLING FISH STOCKS AND HIGHLY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MIGRATORY FISH STOCKS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dirty="0" smtClean="0"/>
              <a:t>refers to 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provisional arrangements of a practical nature”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11A44-0414-6044-8C97-F3CEEE7547B4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1117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74947-3195-9D43-96A3-908B3D0C5EB7}" type="datetime1">
              <a:rPr lang="pt-PT" smtClean="0"/>
              <a:t>21/10/15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DCB84-360C-B44A-860D-39670977EA4A}" type="datetime1">
              <a:rPr lang="pt-PT" smtClean="0"/>
              <a:t>21/10/15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A9FE7-4529-2747-92F2-DDE99A2C1596}" type="datetime1">
              <a:rPr lang="pt-PT" smtClean="0"/>
              <a:t>21/10/15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53CE8-9EB9-A14E-AD67-697837A2986B}" type="datetime1">
              <a:rPr lang="pt-PT" smtClean="0"/>
              <a:t>21/10/15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A444-970B-2041-B787-046469E489DE}" type="datetime1">
              <a:rPr lang="pt-PT" smtClean="0"/>
              <a:t>21/10/15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CB201-93E6-9448-A96F-984D4C28B683}" type="datetime1">
              <a:rPr lang="pt-PT" smtClean="0"/>
              <a:t>21/10/15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B43B-3642-6041-9CEE-BAD7876FF348}" type="datetime1">
              <a:rPr lang="pt-PT" smtClean="0"/>
              <a:t>21/10/15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A54C5-D84A-234A-A440-2004B2DCE518}" type="datetime1">
              <a:rPr lang="pt-PT" smtClean="0"/>
              <a:t>21/10/15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E08D-5ECC-A849-968E-18A92330C9D1}" type="datetime1">
              <a:rPr lang="pt-PT" smtClean="0"/>
              <a:t>21/10/15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B3AD2-C73B-5142-80D4-EBA77EB0C05A}" type="datetime1">
              <a:rPr lang="pt-PT" smtClean="0"/>
              <a:t>21/10/15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F6DE-525A-BB4D-9E5F-FF48AA3025B9}" type="datetime1">
              <a:rPr lang="pt-PT" smtClean="0"/>
              <a:t>21/10/15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B65CEF3-ACD0-6947-BB53-2D4FE8785539}" type="datetime1">
              <a:rPr lang="pt-PT" smtClean="0"/>
              <a:t>21/10/15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992198"/>
            <a:ext cx="7772400" cy="1780108"/>
          </a:xfrm>
        </p:spPr>
        <p:txBody>
          <a:bodyPr>
            <a:noAutofit/>
          </a:bodyPr>
          <a:lstStyle/>
          <a:p>
            <a:r>
              <a:rPr lang="en-GB" sz="2800" dirty="0" smtClean="0"/>
              <a:t>Energy at sea:</a:t>
            </a:r>
            <a:br>
              <a:rPr lang="en-GB" sz="2800" dirty="0" smtClean="0"/>
            </a:br>
            <a:r>
              <a:rPr lang="en-GB" sz="2800" dirty="0" smtClean="0"/>
              <a:t>Old Problems, New Challenges </a:t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4000" dirty="0" smtClean="0"/>
              <a:t>Joint development agreements:</a:t>
            </a:r>
            <a:br>
              <a:rPr lang="en-GB" sz="4000" dirty="0" smtClean="0"/>
            </a:br>
            <a:r>
              <a:rPr lang="en-GB" sz="4000" i="1" dirty="0" smtClean="0"/>
              <a:t>seabed exploitation in disputed maritime areas</a:t>
            </a:r>
            <a:endParaRPr lang="en-GB" sz="4000" i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Vasco Becker-Weinberg</a:t>
            </a:r>
          </a:p>
          <a:p>
            <a:r>
              <a:rPr lang="en-GB" dirty="0" smtClean="0"/>
              <a:t>Faculty of Law, </a:t>
            </a:r>
            <a:r>
              <a:rPr lang="en-GB" dirty="0" err="1" smtClean="0"/>
              <a:t>Universidade</a:t>
            </a:r>
            <a:r>
              <a:rPr lang="en-GB" dirty="0" smtClean="0"/>
              <a:t> NOVA de </a:t>
            </a:r>
            <a:r>
              <a:rPr lang="en-GB" dirty="0" err="1" smtClean="0"/>
              <a:t>Lisboa</a:t>
            </a:r>
            <a:r>
              <a:rPr lang="en-GB" dirty="0" smtClean="0"/>
              <a:t>, Portugal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57146" y="5029201"/>
            <a:ext cx="28537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Athens, 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October 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22, </a:t>
            </a:r>
            <a:r>
              <a:rPr lang="en-US" sz="2000" dirty="0">
                <a:solidFill>
                  <a:schemeClr val="bg1"/>
                </a:solidFill>
                <a:latin typeface="+mj-lt"/>
              </a:rPr>
              <a:t>2015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4282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72067" y="2534347"/>
            <a:ext cx="7408333" cy="3450696"/>
          </a:xfrm>
        </p:spPr>
        <p:txBody>
          <a:bodyPr>
            <a:noAutofit/>
          </a:bodyPr>
          <a:lstStyle/>
          <a:p>
            <a:pPr marL="439738" indent="-342900" algn="just">
              <a:tabLst>
                <a:tab pos="355600" algn="l"/>
              </a:tabLst>
            </a:pPr>
            <a:r>
              <a:rPr lang="en-GB" dirty="0"/>
              <a:t>Outline of State </a:t>
            </a:r>
            <a:r>
              <a:rPr lang="en-GB" dirty="0" smtClean="0"/>
              <a:t>practice regarding:</a:t>
            </a:r>
          </a:p>
          <a:p>
            <a:pPr marL="800100" lvl="2" indent="-346075" algn="just">
              <a:buFont typeface="+mj-lt"/>
              <a:buAutoNum type="alphaLcParenR"/>
              <a:tabLst>
                <a:tab pos="355600" algn="l"/>
              </a:tabLst>
            </a:pPr>
            <a:r>
              <a:rPr lang="en-GB" sz="2400" dirty="0" smtClean="0"/>
              <a:t>maritime </a:t>
            </a:r>
            <a:r>
              <a:rPr lang="en-GB" sz="2400" dirty="0"/>
              <a:t>delimitation agreements </a:t>
            </a:r>
          </a:p>
          <a:p>
            <a:pPr marL="800100" lvl="2" indent="-346075" algn="just">
              <a:buFont typeface="+mj-lt"/>
              <a:buAutoNum type="alphaLcParenR"/>
              <a:tabLst>
                <a:tab pos="355600" algn="l"/>
              </a:tabLst>
            </a:pPr>
            <a:r>
              <a:rPr lang="en-GB" sz="2400" dirty="0" smtClean="0"/>
              <a:t>joint </a:t>
            </a:r>
            <a:r>
              <a:rPr lang="en-GB" sz="2400" dirty="0"/>
              <a:t>development </a:t>
            </a:r>
            <a:r>
              <a:rPr lang="en-GB" sz="2400" dirty="0" smtClean="0"/>
              <a:t>agreements</a:t>
            </a:r>
          </a:p>
          <a:p>
            <a:pPr marL="800100" lvl="2" indent="-346075" algn="just">
              <a:buFont typeface="+mj-lt"/>
              <a:buAutoNum type="alphaLcParenR"/>
              <a:tabLst>
                <a:tab pos="355600" algn="l"/>
              </a:tabLst>
            </a:pPr>
            <a:endParaRPr lang="en-GB" sz="500" dirty="0"/>
          </a:p>
          <a:p>
            <a:pPr marL="439738" indent="-342900" algn="just">
              <a:tabLst>
                <a:tab pos="355600" algn="l"/>
              </a:tabLst>
            </a:pPr>
            <a:r>
              <a:rPr lang="en-GB" dirty="0" smtClean="0"/>
              <a:t>Legal relevance </a:t>
            </a:r>
            <a:r>
              <a:rPr lang="en-GB" dirty="0"/>
              <a:t>of mineral resources </a:t>
            </a:r>
            <a:r>
              <a:rPr lang="en-GB" dirty="0" smtClean="0"/>
              <a:t>clauses</a:t>
            </a:r>
          </a:p>
          <a:p>
            <a:pPr marL="439738" indent="-342900" algn="just">
              <a:tabLst>
                <a:tab pos="355600" algn="l"/>
              </a:tabLst>
            </a:pPr>
            <a:endParaRPr lang="en-GB" sz="500" dirty="0" smtClean="0"/>
          </a:p>
          <a:p>
            <a:pPr marL="439738" indent="-342900" algn="just">
              <a:tabLst>
                <a:tab pos="355600" algn="l"/>
              </a:tabLst>
            </a:pPr>
            <a:r>
              <a:rPr lang="en-GB" dirty="0" smtClean="0"/>
              <a:t>Is there an obligation </a:t>
            </a:r>
            <a:r>
              <a:rPr lang="en-GB" dirty="0"/>
              <a:t>to include </a:t>
            </a:r>
            <a:r>
              <a:rPr lang="en-GB" dirty="0" err="1" smtClean="0"/>
              <a:t>m.r.c</a:t>
            </a:r>
            <a:r>
              <a:rPr lang="en-GB" dirty="0" smtClean="0"/>
              <a:t>.?</a:t>
            </a:r>
          </a:p>
          <a:p>
            <a:pPr marL="439738" indent="-342900" algn="just">
              <a:tabLst>
                <a:tab pos="355600" algn="l"/>
              </a:tabLst>
            </a:pPr>
            <a:r>
              <a:rPr lang="en-GB" dirty="0" smtClean="0"/>
              <a:t>Non-compliance with </a:t>
            </a:r>
            <a:r>
              <a:rPr lang="en-GB" dirty="0" err="1" smtClean="0"/>
              <a:t>m.r.c</a:t>
            </a:r>
            <a:r>
              <a:rPr lang="en-GB" dirty="0" smtClean="0"/>
              <a:t>.</a:t>
            </a:r>
          </a:p>
          <a:p>
            <a:pPr marL="439738" indent="-342900" algn="just">
              <a:tabLst>
                <a:tab pos="355600" algn="l"/>
              </a:tabLst>
            </a:pPr>
            <a:endParaRPr lang="en-GB" sz="500" dirty="0" smtClean="0"/>
          </a:p>
          <a:p>
            <a:pPr marL="439738" indent="-342900" algn="just">
              <a:tabLst>
                <a:tab pos="355600" algn="l"/>
              </a:tabLst>
            </a:pPr>
            <a:r>
              <a:rPr lang="en-GB" dirty="0" smtClean="0"/>
              <a:t>States</a:t>
            </a:r>
            <a:r>
              <a:rPr lang="en-GB" dirty="0"/>
              <a:t>’ obligations in the absence of </a:t>
            </a:r>
            <a:r>
              <a:rPr lang="en-GB" dirty="0" err="1" smtClean="0"/>
              <a:t>m.r.c</a:t>
            </a:r>
            <a:r>
              <a:rPr lang="en-GB" dirty="0" smtClean="0"/>
              <a:t>.: negotiate </a:t>
            </a:r>
            <a:r>
              <a:rPr lang="en-US" dirty="0" smtClean="0"/>
              <a:t>in </a:t>
            </a:r>
            <a:r>
              <a:rPr lang="en-US" dirty="0"/>
              <a:t>good </a:t>
            </a:r>
            <a:r>
              <a:rPr lang="en-US" dirty="0" smtClean="0"/>
              <a:t>faith, restraint and </a:t>
            </a:r>
            <a:r>
              <a:rPr lang="pt-PT" dirty="0" smtClean="0"/>
              <a:t>s</a:t>
            </a:r>
            <a:r>
              <a:rPr lang="en-GB" dirty="0" smtClean="0"/>
              <a:t>hare info</a:t>
            </a:r>
            <a:endParaRPr lang="pt-P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Mineral resources clause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739933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4. Joint development after the delimitation of maritime boundaries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18668"/>
            <a:ext cx="7408333" cy="3450696"/>
          </a:xfrm>
        </p:spPr>
        <p:txBody>
          <a:bodyPr>
            <a:noAutofit/>
          </a:bodyPr>
          <a:lstStyle/>
          <a:p>
            <a:pPr algn="just">
              <a:tabLst>
                <a:tab pos="0" algn="l"/>
              </a:tabLst>
            </a:pPr>
            <a:r>
              <a:rPr lang="en-GB" dirty="0" smtClean="0"/>
              <a:t>Basis </a:t>
            </a:r>
            <a:r>
              <a:rPr lang="en-GB" dirty="0"/>
              <a:t>for joint development after the delimitation of maritime </a:t>
            </a:r>
            <a:r>
              <a:rPr lang="en-GB" dirty="0" smtClean="0"/>
              <a:t>boundaries</a:t>
            </a:r>
          </a:p>
          <a:p>
            <a:pPr marL="759143" lvl="1" indent="-457200" algn="just">
              <a:buFont typeface="+mj-lt"/>
              <a:buAutoNum type="alphaLcParenR"/>
              <a:tabLst>
                <a:tab pos="0" algn="l"/>
              </a:tabLst>
            </a:pPr>
            <a:r>
              <a:rPr lang="en-GB" dirty="0" smtClean="0"/>
              <a:t>Resource</a:t>
            </a:r>
            <a:r>
              <a:rPr lang="en-GB" dirty="0"/>
              <a:t>-</a:t>
            </a:r>
            <a:r>
              <a:rPr lang="en-GB" dirty="0" smtClean="0"/>
              <a:t>efficiency</a:t>
            </a:r>
          </a:p>
          <a:p>
            <a:pPr marL="759143" lvl="1" indent="-457200" algn="just">
              <a:buFont typeface="+mj-lt"/>
              <a:buAutoNum type="alphaLcParenR"/>
              <a:tabLst>
                <a:tab pos="0" algn="l"/>
              </a:tabLst>
            </a:pPr>
            <a:r>
              <a:rPr lang="en-GB" dirty="0" smtClean="0"/>
              <a:t>Access </a:t>
            </a:r>
            <a:r>
              <a:rPr lang="en-GB" dirty="0"/>
              <a:t>to resources that would otherwise be off-</a:t>
            </a:r>
            <a:r>
              <a:rPr lang="en-GB" dirty="0" smtClean="0"/>
              <a:t>limits</a:t>
            </a:r>
          </a:p>
          <a:p>
            <a:pPr marL="759143" lvl="1" indent="-457200" algn="just">
              <a:buFont typeface="+mj-lt"/>
              <a:buAutoNum type="alphaLcParenR"/>
              <a:tabLst>
                <a:tab pos="0" algn="l"/>
              </a:tabLst>
            </a:pPr>
            <a:r>
              <a:rPr lang="en-GB" dirty="0" smtClean="0"/>
              <a:t>Reinforcement </a:t>
            </a:r>
            <a:r>
              <a:rPr lang="en-GB" dirty="0"/>
              <a:t>of </a:t>
            </a:r>
            <a:r>
              <a:rPr lang="en-GB" dirty="0" smtClean="0"/>
              <a:t>capabilities</a:t>
            </a:r>
          </a:p>
          <a:p>
            <a:pPr marL="759143" lvl="1" indent="-457200" algn="just">
              <a:buFont typeface="+mj-lt"/>
              <a:buAutoNum type="alphaLcParenR"/>
              <a:tabLst>
                <a:tab pos="0" algn="l"/>
              </a:tabLst>
            </a:pPr>
            <a:r>
              <a:rPr lang="en-GB" dirty="0" smtClean="0"/>
              <a:t>Aiding </a:t>
            </a:r>
            <a:r>
              <a:rPr lang="en-GB" dirty="0"/>
              <a:t>in the delimitation of (partial) maritime boundaries</a:t>
            </a:r>
            <a:endParaRPr lang="pt-PT" dirty="0"/>
          </a:p>
          <a:p>
            <a:pPr algn="just">
              <a:tabLst>
                <a:tab pos="0" algn="l"/>
              </a:tabLst>
            </a:pPr>
            <a:endParaRPr lang="en-GB" sz="500" dirty="0" smtClean="0"/>
          </a:p>
          <a:p>
            <a:pPr algn="just">
              <a:tabLst>
                <a:tab pos="0" algn="l"/>
              </a:tabLst>
            </a:pPr>
            <a:r>
              <a:rPr lang="en-GB" dirty="0" smtClean="0"/>
              <a:t>States</a:t>
            </a:r>
            <a:r>
              <a:rPr lang="en-GB" dirty="0"/>
              <a:t>’ </a:t>
            </a:r>
            <a:r>
              <a:rPr lang="en-GB" dirty="0" smtClean="0"/>
              <a:t>obligations</a:t>
            </a:r>
          </a:p>
          <a:p>
            <a:pPr algn="just">
              <a:tabLst>
                <a:tab pos="0" algn="l"/>
              </a:tabLst>
            </a:pPr>
            <a:endParaRPr lang="pt-PT" sz="500" dirty="0"/>
          </a:p>
          <a:p>
            <a:pPr algn="just">
              <a:tabLst>
                <a:tab pos="0" algn="l"/>
              </a:tabLst>
            </a:pPr>
            <a:r>
              <a:rPr lang="en-GB" dirty="0" smtClean="0"/>
              <a:t>Rights </a:t>
            </a:r>
            <a:r>
              <a:rPr lang="en-GB" dirty="0"/>
              <a:t>and freedoms of third States</a:t>
            </a:r>
            <a:endParaRPr lang="pt-PT" dirty="0"/>
          </a:p>
          <a:p>
            <a:pPr algn="just">
              <a:tabLst>
                <a:tab pos="0" algn="l"/>
              </a:tabLst>
            </a:pPr>
            <a:endParaRPr lang="en-US" sz="2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dirty="0" err="1" smtClean="0"/>
              <a:t>Transboundary</a:t>
            </a:r>
            <a:r>
              <a:rPr lang="en-GB" sz="4000" dirty="0" smtClean="0"/>
              <a:t> hydrocarbon deposits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31459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5</a:t>
            </a:r>
            <a:r>
              <a:rPr lang="en-US" dirty="0" smtClean="0"/>
              <a:t>. Joint development before the delimitation of maritime boundaries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65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dirty="0" smtClean="0"/>
              <a:t>Provisional arrangements of a practical nature (Articles 74(3) and 83(3) of UNCLOS)</a:t>
            </a:r>
          </a:p>
          <a:p>
            <a:pPr algn="just"/>
            <a:endParaRPr lang="en-GB" sz="500" dirty="0" smtClean="0"/>
          </a:p>
          <a:p>
            <a:pPr marL="759143" lvl="1" indent="-457200" algn="just">
              <a:buFont typeface="+mj-lt"/>
              <a:buAutoNum type="alphaLcParenR"/>
            </a:pPr>
            <a:r>
              <a:rPr lang="en-GB" dirty="0" smtClean="0"/>
              <a:t>States shall </a:t>
            </a:r>
            <a:r>
              <a:rPr lang="en-GB" dirty="0"/>
              <a:t>make every effort to enter into </a:t>
            </a:r>
            <a:r>
              <a:rPr lang="en-GB" b="1" dirty="0"/>
              <a:t>provisional arrangements of a practical nature</a:t>
            </a:r>
            <a:r>
              <a:rPr lang="en-GB" dirty="0"/>
              <a:t> and, during this transitional period, </a:t>
            </a:r>
            <a:r>
              <a:rPr lang="en-GB" b="1" dirty="0"/>
              <a:t>not to jeopardize or hamper </a:t>
            </a:r>
            <a:r>
              <a:rPr lang="en-GB" dirty="0"/>
              <a:t>the reaching of the final </a:t>
            </a:r>
            <a:r>
              <a:rPr lang="en-GB" dirty="0" smtClean="0"/>
              <a:t>agreement</a:t>
            </a:r>
          </a:p>
          <a:p>
            <a:pPr marL="759143" lvl="1" indent="-457200" algn="just">
              <a:buFont typeface="+mj-lt"/>
              <a:buAutoNum type="alphaLcParenR"/>
            </a:pPr>
            <a:endParaRPr lang="en-GB" sz="500" dirty="0" smtClean="0"/>
          </a:p>
          <a:p>
            <a:pPr marL="759143" lvl="1" indent="-457200" algn="just">
              <a:buFont typeface="+mj-lt"/>
              <a:buAutoNum type="alphaLcParenR"/>
            </a:pPr>
            <a:r>
              <a:rPr lang="en-GB" dirty="0" smtClean="0"/>
              <a:t>Arrangements are </a:t>
            </a:r>
            <a:r>
              <a:rPr lang="en-GB" b="1" dirty="0"/>
              <a:t>without prejudice</a:t>
            </a:r>
            <a:r>
              <a:rPr lang="en-GB" dirty="0"/>
              <a:t> to the </a:t>
            </a:r>
            <a:r>
              <a:rPr lang="en-GB" dirty="0" smtClean="0"/>
              <a:t>final delimitation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Areas of overlapping claims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69066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10832" indent="-342900" algn="just"/>
            <a:r>
              <a:rPr lang="en-GB" dirty="0" smtClean="0"/>
              <a:t>Economic </a:t>
            </a:r>
            <a:r>
              <a:rPr lang="en-GB" dirty="0"/>
              <a:t>activities in disputed maritime </a:t>
            </a:r>
            <a:r>
              <a:rPr lang="en-GB" dirty="0" smtClean="0"/>
              <a:t>areas</a:t>
            </a:r>
            <a:endParaRPr lang="en-GB" dirty="0"/>
          </a:p>
          <a:p>
            <a:pPr marL="237807" indent="-269875" algn="just">
              <a:buFont typeface="Wingdings" pitchFamily="2" charset="2"/>
              <a:buChar char="§"/>
            </a:pPr>
            <a:endParaRPr lang="en-GB" sz="1000" dirty="0"/>
          </a:p>
          <a:p>
            <a:pPr marL="310832" indent="-342900" algn="just"/>
            <a:r>
              <a:rPr lang="en-GB" dirty="0" smtClean="0"/>
              <a:t>The economic relevance of maritime delimitation</a:t>
            </a:r>
            <a:endParaRPr lang="pt-PT" dirty="0"/>
          </a:p>
          <a:p>
            <a:pPr marL="237807" indent="-269875" algn="just">
              <a:buFont typeface="Wingdings" pitchFamily="2" charset="2"/>
              <a:buChar char="§"/>
            </a:pPr>
            <a:endParaRPr lang="en-GB" sz="1000" dirty="0"/>
          </a:p>
          <a:p>
            <a:pPr marL="310832" indent="-342900" algn="just"/>
            <a:r>
              <a:rPr lang="en-GB" dirty="0"/>
              <a:t>Conflicting </a:t>
            </a:r>
            <a:r>
              <a:rPr lang="en-GB" dirty="0" smtClean="0"/>
              <a:t>titles: ‘making your claims known!’</a:t>
            </a:r>
          </a:p>
          <a:p>
            <a:pPr marL="310832" indent="-342900" algn="just"/>
            <a:endParaRPr lang="en-GB" sz="1000" dirty="0" smtClean="0"/>
          </a:p>
          <a:p>
            <a:pPr marL="310832" indent="-342900" algn="just"/>
            <a:r>
              <a:rPr lang="en-GB" dirty="0"/>
              <a:t>I</a:t>
            </a:r>
            <a:r>
              <a:rPr lang="en-GB" dirty="0" smtClean="0"/>
              <a:t>dentification of the joint development area</a:t>
            </a:r>
            <a:endParaRPr lang="pt-PT" dirty="0"/>
          </a:p>
          <a:p>
            <a:pPr marL="237807" indent="-269875" algn="just">
              <a:buFont typeface="Wingdings" pitchFamily="2" charset="2"/>
              <a:buChar char="§"/>
            </a:pP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Areas of overlapping claims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9556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39738" lvl="1" indent="-342900" algn="just"/>
            <a:r>
              <a:rPr lang="en-GB" sz="2400" dirty="0" smtClean="0"/>
              <a:t>Relation with final </a:t>
            </a:r>
            <a:r>
              <a:rPr lang="en-GB" sz="2400" dirty="0"/>
              <a:t>delimitation of maritime boundaries</a:t>
            </a:r>
            <a:endParaRPr lang="pt-PT" sz="2400" dirty="0"/>
          </a:p>
          <a:p>
            <a:pPr marL="268288" lvl="1" indent="-171450" algn="just"/>
            <a:endParaRPr lang="en-GB" sz="500" dirty="0" smtClean="0"/>
          </a:p>
          <a:p>
            <a:pPr marL="439738" lvl="1" indent="-342900" algn="just"/>
            <a:r>
              <a:rPr lang="en-GB" sz="2400" dirty="0" smtClean="0"/>
              <a:t>Rights </a:t>
            </a:r>
            <a:r>
              <a:rPr lang="en-GB" sz="2400" dirty="0"/>
              <a:t>and duties of claiming States</a:t>
            </a:r>
            <a:endParaRPr lang="pt-PT" sz="2400" dirty="0"/>
          </a:p>
          <a:p>
            <a:pPr marL="268288" lvl="1" indent="-171450" algn="just"/>
            <a:endParaRPr lang="en-GB" sz="500" dirty="0" smtClean="0"/>
          </a:p>
          <a:p>
            <a:pPr marL="439738" lvl="1" indent="-342900" algn="just"/>
            <a:r>
              <a:rPr lang="en-GB" sz="2400" dirty="0" smtClean="0"/>
              <a:t>Rights </a:t>
            </a:r>
            <a:r>
              <a:rPr lang="en-GB" sz="2400" dirty="0"/>
              <a:t>and duties of other States</a:t>
            </a:r>
            <a:endParaRPr lang="pt-PT" sz="2400" dirty="0"/>
          </a:p>
          <a:p>
            <a:pPr marL="268288" lvl="1" indent="-171450" algn="just"/>
            <a:endParaRPr lang="en-GB" sz="500" dirty="0" smtClean="0"/>
          </a:p>
          <a:p>
            <a:pPr marL="439738" lvl="1" indent="-342900" algn="just"/>
            <a:r>
              <a:rPr lang="en-GB" sz="2400" dirty="0" smtClean="0"/>
              <a:t>Settlement </a:t>
            </a:r>
            <a:r>
              <a:rPr lang="en-GB" sz="2400" dirty="0"/>
              <a:t>of disputes (Part XV of UNCLOS)</a:t>
            </a:r>
            <a:endParaRPr lang="pt-PT" sz="2400" dirty="0"/>
          </a:p>
          <a:p>
            <a:pPr marL="268288" lvl="1" indent="-171450" algn="just"/>
            <a:endParaRPr lang="en-GB" sz="500" dirty="0" smtClean="0"/>
          </a:p>
          <a:p>
            <a:pPr marL="439738" lvl="1" indent="-342900" algn="just"/>
            <a:r>
              <a:rPr lang="en-GB" sz="2400" dirty="0" smtClean="0"/>
              <a:t>Identifying </a:t>
            </a:r>
            <a:r>
              <a:rPr lang="en-GB" sz="2400" dirty="0"/>
              <a:t>the joint development </a:t>
            </a:r>
            <a:r>
              <a:rPr lang="en-GB" sz="2400" dirty="0" smtClean="0"/>
              <a:t>area</a:t>
            </a:r>
            <a:endParaRPr lang="pt-PT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Areas of overlapping claims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00246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dirty="0" smtClean="0"/>
              <a:t>Protection </a:t>
            </a:r>
            <a:r>
              <a:rPr lang="en-GB" dirty="0"/>
              <a:t>and preservation of the marine environment in disputed maritime </a:t>
            </a:r>
            <a:r>
              <a:rPr lang="en-GB" dirty="0" smtClean="0"/>
              <a:t>areas</a:t>
            </a:r>
          </a:p>
          <a:p>
            <a:pPr algn="just"/>
            <a:endParaRPr lang="en-GB" sz="500" dirty="0"/>
          </a:p>
          <a:p>
            <a:pPr algn="just"/>
            <a:r>
              <a:rPr lang="en-GB" dirty="0"/>
              <a:t>Pollution from seabed activities</a:t>
            </a:r>
          </a:p>
          <a:p>
            <a:pPr algn="just"/>
            <a:endParaRPr lang="en-GB" sz="500" dirty="0" smtClean="0"/>
          </a:p>
          <a:p>
            <a:pPr algn="just"/>
            <a:r>
              <a:rPr lang="en-GB" dirty="0" smtClean="0"/>
              <a:t>Obligation </a:t>
            </a:r>
            <a:r>
              <a:rPr lang="en-GB" dirty="0"/>
              <a:t>to not cause </a:t>
            </a:r>
            <a:r>
              <a:rPr lang="en-GB" dirty="0" err="1"/>
              <a:t>transboundary</a:t>
            </a:r>
            <a:r>
              <a:rPr lang="en-GB" dirty="0"/>
              <a:t> harm or </a:t>
            </a:r>
            <a:r>
              <a:rPr lang="en-GB" dirty="0" smtClean="0"/>
              <a:t>damage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Areas of overlapping claims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08619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GB" dirty="0" smtClean="0"/>
              <a:t>Essential </a:t>
            </a:r>
            <a:r>
              <a:rPr lang="en-GB" dirty="0"/>
              <a:t>legal and functional elements of joint </a:t>
            </a:r>
            <a:r>
              <a:rPr lang="en-GB" dirty="0" smtClean="0"/>
              <a:t>development</a:t>
            </a:r>
          </a:p>
          <a:p>
            <a:pPr algn="just"/>
            <a:endParaRPr lang="en-GB" sz="500" dirty="0"/>
          </a:p>
          <a:p>
            <a:pPr algn="just"/>
            <a:r>
              <a:rPr lang="en-GB" dirty="0"/>
              <a:t>State participation in exploration and exploitation activities</a:t>
            </a:r>
          </a:p>
          <a:p>
            <a:pPr algn="just"/>
            <a:endParaRPr lang="en-GB" sz="500" dirty="0" smtClean="0"/>
          </a:p>
          <a:p>
            <a:pPr algn="just"/>
            <a:r>
              <a:rPr lang="en-GB" dirty="0" smtClean="0"/>
              <a:t>Creation </a:t>
            </a:r>
            <a:r>
              <a:rPr lang="en-GB" dirty="0"/>
              <a:t>of joint entities</a:t>
            </a:r>
            <a:endParaRPr lang="pt-P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Areas of overlapping claims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93058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02988"/>
            <a:ext cx="7408333" cy="3450696"/>
          </a:xfrm>
        </p:spPr>
        <p:txBody>
          <a:bodyPr>
            <a:noAutofit/>
          </a:bodyPr>
          <a:lstStyle/>
          <a:p>
            <a:pPr algn="just"/>
            <a:r>
              <a:rPr lang="en-GB" dirty="0" smtClean="0"/>
              <a:t>Access </a:t>
            </a:r>
            <a:r>
              <a:rPr lang="en-GB" dirty="0"/>
              <a:t>to </a:t>
            </a:r>
            <a:r>
              <a:rPr lang="en-GB" dirty="0" smtClean="0"/>
              <a:t>operations</a:t>
            </a:r>
          </a:p>
          <a:p>
            <a:pPr algn="just"/>
            <a:endParaRPr lang="pt-PT" sz="500" dirty="0"/>
          </a:p>
          <a:p>
            <a:pPr algn="just"/>
            <a:r>
              <a:rPr lang="en-GB" dirty="0" smtClean="0"/>
              <a:t>Safeguard </a:t>
            </a:r>
            <a:r>
              <a:rPr lang="en-GB" dirty="0"/>
              <a:t>of pre-existing </a:t>
            </a:r>
            <a:r>
              <a:rPr lang="en-GB" dirty="0" smtClean="0"/>
              <a:t>rights</a:t>
            </a:r>
          </a:p>
          <a:p>
            <a:pPr algn="just"/>
            <a:endParaRPr lang="pt-PT" sz="500" dirty="0"/>
          </a:p>
          <a:p>
            <a:pPr algn="just"/>
            <a:r>
              <a:rPr lang="en-GB" dirty="0" smtClean="0"/>
              <a:t>Taxation</a:t>
            </a:r>
            <a:r>
              <a:rPr lang="en-GB" dirty="0"/>
              <a:t>, sharing of costs and </a:t>
            </a:r>
            <a:r>
              <a:rPr lang="en-GB" dirty="0" smtClean="0"/>
              <a:t>revenues</a:t>
            </a:r>
          </a:p>
          <a:p>
            <a:pPr algn="just"/>
            <a:endParaRPr lang="pt-PT" sz="500" dirty="0"/>
          </a:p>
          <a:p>
            <a:pPr algn="just"/>
            <a:r>
              <a:rPr lang="en-GB" dirty="0" smtClean="0"/>
              <a:t>Employment</a:t>
            </a:r>
            <a:r>
              <a:rPr lang="en-GB" dirty="0"/>
              <a:t>, health and </a:t>
            </a:r>
            <a:r>
              <a:rPr lang="en-GB" dirty="0" smtClean="0"/>
              <a:t>safety</a:t>
            </a:r>
          </a:p>
          <a:p>
            <a:pPr algn="just"/>
            <a:endParaRPr lang="pt-PT" sz="500" dirty="0"/>
          </a:p>
          <a:p>
            <a:pPr algn="just"/>
            <a:r>
              <a:rPr lang="en-GB" dirty="0" smtClean="0"/>
              <a:t>Protection </a:t>
            </a:r>
            <a:r>
              <a:rPr lang="en-GB" dirty="0"/>
              <a:t>and preservation of the marine </a:t>
            </a:r>
            <a:r>
              <a:rPr lang="en-GB" dirty="0" smtClean="0"/>
              <a:t>environment</a:t>
            </a:r>
          </a:p>
          <a:p>
            <a:pPr algn="just"/>
            <a:endParaRPr lang="pt-PT" sz="500" dirty="0"/>
          </a:p>
          <a:p>
            <a:pPr algn="just"/>
            <a:r>
              <a:rPr lang="en-GB" dirty="0" smtClean="0"/>
              <a:t>Applicable </a:t>
            </a:r>
            <a:r>
              <a:rPr lang="en-GB" dirty="0"/>
              <a:t>law and settlement of disputes with and between </a:t>
            </a:r>
            <a:r>
              <a:rPr lang="en-GB" dirty="0" smtClean="0"/>
              <a:t>operators</a:t>
            </a:r>
            <a:endParaRPr lang="pt-P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Areas of overlapping claims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0297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Concept and purpose of joint development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General legal considerations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Mineral resources clause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Joint development after maritime delimitation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Joint development before maritime delimitation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Joint development (and </a:t>
            </a:r>
            <a:r>
              <a:rPr lang="en-US" dirty="0"/>
              <a:t>unitization) </a:t>
            </a:r>
            <a:r>
              <a:rPr lang="en-US" dirty="0" smtClean="0"/>
              <a:t>in Europe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smtClean="0"/>
              <a:t>Conclusions</a:t>
            </a:r>
          </a:p>
          <a:p>
            <a:pPr algn="just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68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0363" indent="-360363" algn="just"/>
            <a:r>
              <a:rPr lang="en-GB" dirty="0" smtClean="0"/>
              <a:t>Classification and exercise of ‘jurisdiction’</a:t>
            </a:r>
          </a:p>
          <a:p>
            <a:pPr marL="360363" indent="-360363" algn="just"/>
            <a:endParaRPr lang="pt-PT" sz="500" dirty="0"/>
          </a:p>
          <a:p>
            <a:pPr marL="360363" indent="-360363" algn="just"/>
            <a:r>
              <a:rPr lang="en-GB" dirty="0" smtClean="0"/>
              <a:t>Construction </a:t>
            </a:r>
            <a:r>
              <a:rPr lang="en-GB" dirty="0"/>
              <a:t>and </a:t>
            </a:r>
            <a:r>
              <a:rPr lang="en-GB" dirty="0" smtClean="0"/>
              <a:t>operation</a:t>
            </a:r>
          </a:p>
          <a:p>
            <a:pPr marL="360363" indent="-360363" algn="just"/>
            <a:endParaRPr lang="pt-PT" sz="500" dirty="0"/>
          </a:p>
          <a:p>
            <a:pPr marL="360363" indent="-360363" algn="just"/>
            <a:r>
              <a:rPr lang="en-GB" dirty="0" smtClean="0"/>
              <a:t>Removal </a:t>
            </a:r>
            <a:r>
              <a:rPr lang="en-GB" dirty="0"/>
              <a:t>and </a:t>
            </a:r>
            <a:r>
              <a:rPr lang="en-GB" dirty="0" smtClean="0"/>
              <a:t>decommissioning</a:t>
            </a:r>
          </a:p>
          <a:p>
            <a:pPr marL="360363" indent="-360363" algn="just"/>
            <a:endParaRPr lang="pt-PT" sz="500" dirty="0"/>
          </a:p>
          <a:p>
            <a:pPr marL="360363" indent="-360363" algn="just"/>
            <a:r>
              <a:rPr lang="en-GB" dirty="0" smtClean="0"/>
              <a:t>States</a:t>
            </a:r>
            <a:r>
              <a:rPr lang="en-GB" dirty="0"/>
              <a:t>’ responsibility for pollution from seabed </a:t>
            </a:r>
            <a:r>
              <a:rPr lang="en-GB" dirty="0" smtClean="0"/>
              <a:t>activities</a:t>
            </a:r>
          </a:p>
          <a:p>
            <a:pPr marL="360363" indent="-360363" algn="just"/>
            <a:endParaRPr lang="en-GB" sz="500" dirty="0" smtClean="0"/>
          </a:p>
          <a:p>
            <a:pPr marL="360363" indent="-360363" algn="just"/>
            <a:r>
              <a:rPr lang="en-GB" dirty="0" smtClean="0"/>
              <a:t>Maritime security</a:t>
            </a:r>
            <a:endParaRPr lang="pt-PT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4000" dirty="0" smtClean="0"/>
              <a:t>Oil rigs in disputed maritime areas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2142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6</a:t>
            </a:r>
            <a:r>
              <a:rPr lang="en-US" dirty="0" smtClean="0"/>
              <a:t>. Joint development (and unitization) in Europe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67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02988"/>
            <a:ext cx="7408333" cy="3450696"/>
          </a:xfrm>
        </p:spPr>
        <p:txBody>
          <a:bodyPr>
            <a:noAutofit/>
          </a:bodyPr>
          <a:lstStyle/>
          <a:p>
            <a:pPr algn="just"/>
            <a:r>
              <a:rPr lang="en-GB" sz="2200" dirty="0" smtClean="0"/>
              <a:t>Czechoslovakia-Austria, 1960</a:t>
            </a:r>
          </a:p>
          <a:p>
            <a:pPr algn="just"/>
            <a:r>
              <a:rPr lang="en-GB" sz="2200" dirty="0" smtClean="0"/>
              <a:t>Ems-Dollard Treaty, 1962</a:t>
            </a:r>
          </a:p>
          <a:p>
            <a:pPr algn="just"/>
            <a:r>
              <a:rPr lang="en-GB" sz="2200" dirty="0" smtClean="0"/>
              <a:t>The North Sea, (1964/1965) 1971</a:t>
            </a:r>
            <a:endParaRPr lang="pt-PT" sz="2200" dirty="0"/>
          </a:p>
          <a:p>
            <a:pPr algn="just"/>
            <a:r>
              <a:rPr lang="en-GB" sz="2200" dirty="0" smtClean="0"/>
              <a:t>The Bay of Biscay (Spain-France), 1974</a:t>
            </a:r>
          </a:p>
          <a:p>
            <a:pPr algn="just"/>
            <a:r>
              <a:rPr lang="en-GB" sz="2200" dirty="0" smtClean="0"/>
              <a:t>Frigg Field Reservoir (UK-Norway), 1976</a:t>
            </a:r>
          </a:p>
          <a:p>
            <a:pPr algn="just"/>
            <a:r>
              <a:rPr lang="en-GB" sz="2200" dirty="0" smtClean="0"/>
              <a:t>Murchison Field </a:t>
            </a:r>
            <a:r>
              <a:rPr lang="en-GB" sz="2200" dirty="0"/>
              <a:t>Reservoir (UK-Norway), </a:t>
            </a:r>
            <a:r>
              <a:rPr lang="en-GB" sz="2200" dirty="0" smtClean="0"/>
              <a:t>1979</a:t>
            </a:r>
          </a:p>
          <a:p>
            <a:pPr algn="just"/>
            <a:r>
              <a:rPr lang="en-GB" sz="2200" dirty="0" err="1" smtClean="0"/>
              <a:t>Statfjord</a:t>
            </a:r>
            <a:r>
              <a:rPr lang="en-GB" sz="2200" dirty="0" smtClean="0"/>
              <a:t> </a:t>
            </a:r>
            <a:r>
              <a:rPr lang="en-GB" sz="2200" dirty="0"/>
              <a:t>Field Reservoir (UK-Norway), </a:t>
            </a:r>
            <a:r>
              <a:rPr lang="en-GB" sz="2200" dirty="0" smtClean="0"/>
              <a:t>1979</a:t>
            </a:r>
          </a:p>
          <a:p>
            <a:pPr algn="just"/>
            <a:r>
              <a:rPr lang="en-GB" sz="2200" dirty="0" smtClean="0"/>
              <a:t>Framework Agreement (of the above), 2005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Joint development in Europe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72572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02988"/>
            <a:ext cx="7408333" cy="3450696"/>
          </a:xfrm>
        </p:spPr>
        <p:txBody>
          <a:bodyPr>
            <a:noAutofit/>
          </a:bodyPr>
          <a:lstStyle/>
          <a:p>
            <a:pPr algn="just"/>
            <a:r>
              <a:rPr lang="en-GB" sz="2200" dirty="0" smtClean="0"/>
              <a:t>Jan </a:t>
            </a:r>
            <a:r>
              <a:rPr lang="en-GB" sz="2200" dirty="0" err="1" smtClean="0"/>
              <a:t>Mayen</a:t>
            </a:r>
            <a:r>
              <a:rPr lang="en-GB" sz="2200" dirty="0" smtClean="0"/>
              <a:t> (Iceland-Norway), 1980</a:t>
            </a:r>
          </a:p>
          <a:p>
            <a:pPr algn="just"/>
            <a:r>
              <a:rPr lang="en-GB" sz="2200" dirty="0"/>
              <a:t>Unitization </a:t>
            </a:r>
            <a:r>
              <a:rPr lang="en-GB" sz="2200" dirty="0" smtClean="0"/>
              <a:t>Markham </a:t>
            </a:r>
            <a:r>
              <a:rPr lang="en-GB" sz="2200" dirty="0"/>
              <a:t>Field Reservoir (UK-</a:t>
            </a:r>
            <a:r>
              <a:rPr lang="en-GB" sz="2200" dirty="0" smtClean="0"/>
              <a:t>Netherlands)</a:t>
            </a:r>
            <a:r>
              <a:rPr lang="en-GB" sz="2200" dirty="0"/>
              <a:t>, </a:t>
            </a:r>
            <a:r>
              <a:rPr lang="en-GB" sz="2200" dirty="0" smtClean="0"/>
              <a:t>1992</a:t>
            </a:r>
            <a:endParaRPr lang="en-GB" sz="2200" dirty="0"/>
          </a:p>
          <a:p>
            <a:pPr algn="just"/>
            <a:endParaRPr lang="en-GB" dirty="0" smtClean="0"/>
          </a:p>
          <a:p>
            <a:pPr algn="just"/>
            <a:r>
              <a:rPr lang="en-GB" sz="2200" dirty="0" smtClean="0"/>
              <a:t>The Spanish-French-Italian initiative</a:t>
            </a:r>
            <a:endParaRPr lang="pt-PT" sz="2200" dirty="0"/>
          </a:p>
          <a:p>
            <a:pPr algn="just"/>
            <a:endParaRPr lang="en-GB" sz="500" dirty="0" smtClean="0"/>
          </a:p>
          <a:p>
            <a:pPr algn="just"/>
            <a:r>
              <a:rPr lang="en-GB" sz="2200" dirty="0" smtClean="0"/>
              <a:t>The eastern Mediterranean</a:t>
            </a:r>
          </a:p>
          <a:p>
            <a:pPr algn="just"/>
            <a:endParaRPr lang="en-GB" sz="500" dirty="0" smtClean="0"/>
          </a:p>
          <a:p>
            <a:pPr algn="just"/>
            <a:r>
              <a:rPr lang="en-GB" sz="2200" dirty="0" smtClean="0"/>
              <a:t>Spain and Portugal in </a:t>
            </a:r>
            <a:r>
              <a:rPr lang="en-GB" sz="2200" dirty="0" err="1" smtClean="0"/>
              <a:t>Macaronesia</a:t>
            </a:r>
            <a:endParaRPr lang="en-GB" sz="2200" dirty="0" smtClean="0"/>
          </a:p>
          <a:p>
            <a:pPr algn="just"/>
            <a:endParaRPr lang="pt-PT" sz="2200" dirty="0" smtClean="0"/>
          </a:p>
          <a:p>
            <a:pPr marL="0" indent="0" algn="just">
              <a:buNone/>
            </a:pPr>
            <a:endParaRPr lang="pt-PT" sz="2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Joint development in Europe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98262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7. 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67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02988"/>
            <a:ext cx="7408333" cy="3450696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Cooperation </a:t>
            </a:r>
            <a:r>
              <a:rPr lang="en-US" dirty="0"/>
              <a:t>is essential for resource-</a:t>
            </a:r>
            <a:r>
              <a:rPr lang="en-US" dirty="0" smtClean="0"/>
              <a:t>efficiency</a:t>
            </a:r>
          </a:p>
          <a:p>
            <a:pPr algn="just"/>
            <a:endParaRPr lang="en-US" sz="500" dirty="0" smtClean="0"/>
          </a:p>
          <a:p>
            <a:pPr algn="just"/>
            <a:r>
              <a:rPr lang="en-US" dirty="0" smtClean="0"/>
              <a:t>Joint </a:t>
            </a:r>
            <a:r>
              <a:rPr lang="en-US" dirty="0"/>
              <a:t>development is economically-</a:t>
            </a:r>
            <a:r>
              <a:rPr lang="en-US" dirty="0" smtClean="0"/>
              <a:t>driven</a:t>
            </a:r>
          </a:p>
          <a:p>
            <a:pPr algn="just"/>
            <a:endParaRPr lang="en-US" sz="500" dirty="0" smtClean="0"/>
          </a:p>
          <a:p>
            <a:pPr algn="just"/>
            <a:r>
              <a:rPr lang="en-US" dirty="0" smtClean="0"/>
              <a:t>Consistency of State practice</a:t>
            </a:r>
            <a:r>
              <a:rPr lang="en-US" dirty="0"/>
              <a:t> </a:t>
            </a:r>
            <a:r>
              <a:rPr lang="en-US" dirty="0" smtClean="0"/>
              <a:t>&amp; ‘do we need a model?’</a:t>
            </a:r>
          </a:p>
          <a:p>
            <a:pPr algn="just"/>
            <a:endParaRPr lang="en-US" sz="500" dirty="0" smtClean="0"/>
          </a:p>
          <a:p>
            <a:pPr algn="just"/>
            <a:r>
              <a:rPr lang="en-US" dirty="0"/>
              <a:t>There is no obligation to develop </a:t>
            </a:r>
            <a:r>
              <a:rPr lang="en-US" dirty="0" smtClean="0"/>
              <a:t>common offshore </a:t>
            </a:r>
            <a:r>
              <a:rPr lang="en-US" dirty="0"/>
              <a:t>hydrocarbon </a:t>
            </a:r>
            <a:r>
              <a:rPr lang="en-US" dirty="0" smtClean="0"/>
              <a:t>deposits</a:t>
            </a:r>
          </a:p>
          <a:p>
            <a:pPr algn="just"/>
            <a:endParaRPr lang="pt-PT" sz="500" dirty="0"/>
          </a:p>
          <a:p>
            <a:pPr algn="just"/>
            <a:r>
              <a:rPr lang="en-US" dirty="0"/>
              <a:t>There is no obligation to enter into joint development </a:t>
            </a:r>
            <a:r>
              <a:rPr lang="en-US" dirty="0" smtClean="0"/>
              <a:t>agreements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Conclusions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9660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02988"/>
            <a:ext cx="7408333" cy="3450696"/>
          </a:xfrm>
        </p:spPr>
        <p:txBody>
          <a:bodyPr>
            <a:noAutofit/>
          </a:bodyPr>
          <a:lstStyle/>
          <a:p>
            <a:pPr algn="just"/>
            <a:r>
              <a:rPr lang="en-GB" sz="2200" dirty="0" smtClean="0"/>
              <a:t>Disputes (should) have no impact </a:t>
            </a:r>
            <a:r>
              <a:rPr lang="en-GB" sz="2200" dirty="0"/>
              <a:t>on compliance </a:t>
            </a:r>
            <a:r>
              <a:rPr lang="en-GB" sz="2200" dirty="0" smtClean="0"/>
              <a:t>with </a:t>
            </a:r>
            <a:r>
              <a:rPr lang="en-GB" sz="2200" dirty="0"/>
              <a:t>the fundamental principles enshrined in </a:t>
            </a:r>
            <a:r>
              <a:rPr lang="en-GB" sz="2200" dirty="0" smtClean="0"/>
              <a:t>UNCLOS</a:t>
            </a:r>
          </a:p>
          <a:p>
            <a:pPr algn="just"/>
            <a:endParaRPr lang="en-GB" sz="500" dirty="0" smtClean="0"/>
          </a:p>
          <a:p>
            <a:pPr algn="just"/>
            <a:r>
              <a:rPr lang="en-GB" sz="2200" dirty="0" smtClean="0"/>
              <a:t>UNCLOS does </a:t>
            </a:r>
            <a:r>
              <a:rPr lang="en-GB" sz="2200" dirty="0"/>
              <a:t>not </a:t>
            </a:r>
            <a:r>
              <a:rPr lang="en-GB" sz="2200" dirty="0" smtClean="0"/>
              <a:t>include </a:t>
            </a:r>
            <a:r>
              <a:rPr lang="en-GB" sz="2200" dirty="0"/>
              <a:t>provisions on disputed maritime areas or territorial disputes regarding islands and other offshore </a:t>
            </a:r>
            <a:r>
              <a:rPr lang="en-GB" sz="2200" dirty="0" smtClean="0"/>
              <a:t>features</a:t>
            </a:r>
          </a:p>
          <a:p>
            <a:pPr algn="just"/>
            <a:endParaRPr lang="en-GB" sz="500" dirty="0"/>
          </a:p>
          <a:p>
            <a:pPr algn="just"/>
            <a:r>
              <a:rPr lang="en-GB" sz="2200" dirty="0" smtClean="0"/>
              <a:t>UNCLOS provides </a:t>
            </a:r>
            <a:r>
              <a:rPr lang="en-GB" sz="2200" dirty="0"/>
              <a:t>rules that are applicable when States fail to reach an agreement on the delimitation of maritime boundaries.</a:t>
            </a:r>
            <a:r>
              <a:rPr lang="pt-PT" sz="2200" dirty="0"/>
              <a:t> </a:t>
            </a:r>
            <a:endParaRPr lang="en-US" sz="2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Conclusions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8830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502988"/>
            <a:ext cx="7408333" cy="3450696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States</a:t>
            </a:r>
            <a:r>
              <a:rPr lang="en-US" dirty="0"/>
              <a:t>’ obligations in the absence of an agreement:</a:t>
            </a:r>
          </a:p>
          <a:p>
            <a:pPr algn="just"/>
            <a:endParaRPr lang="en-US" sz="1000" dirty="0"/>
          </a:p>
          <a:p>
            <a:pPr marL="774700" lvl="1" indent="-514350" algn="just" defTabSz="808038">
              <a:buFont typeface="+mj-lt"/>
              <a:buAutoNum type="alphaLcParenR"/>
            </a:pPr>
            <a:r>
              <a:rPr lang="en-US" sz="2400" dirty="0" smtClean="0"/>
              <a:t>Legal consistency and release of claims</a:t>
            </a:r>
          </a:p>
          <a:p>
            <a:pPr marL="774700" lvl="1" indent="-514350" algn="just" defTabSz="808038">
              <a:buFont typeface="+mj-lt"/>
              <a:buAutoNum type="alphaLcParenR"/>
            </a:pPr>
            <a:r>
              <a:rPr lang="en-US" sz="2400" dirty="0" smtClean="0"/>
              <a:t>Due </a:t>
            </a:r>
            <a:r>
              <a:rPr lang="en-US" sz="2400" dirty="0"/>
              <a:t>regard and mutual </a:t>
            </a:r>
            <a:r>
              <a:rPr lang="en-US" sz="2400" dirty="0" smtClean="0"/>
              <a:t>restraint</a:t>
            </a:r>
            <a:endParaRPr lang="en-US" sz="1000" dirty="0"/>
          </a:p>
          <a:p>
            <a:pPr marL="774700" lvl="1" indent="-514350" algn="just" defTabSz="808038">
              <a:buFont typeface="+mj-lt"/>
              <a:buAutoNum type="alphaLcParenR"/>
            </a:pPr>
            <a:r>
              <a:rPr lang="en-US" sz="2400" dirty="0"/>
              <a:t>Negotiate in good </a:t>
            </a:r>
            <a:r>
              <a:rPr lang="en-US" sz="2400" dirty="0" smtClean="0"/>
              <a:t>faith</a:t>
            </a:r>
            <a:endParaRPr lang="en-US" sz="1000" dirty="0"/>
          </a:p>
          <a:p>
            <a:pPr marL="774700" lvl="1" indent="-514350" algn="just" defTabSz="808038">
              <a:buFont typeface="+mj-lt"/>
              <a:buAutoNum type="alphaLcParenR"/>
            </a:pPr>
            <a:r>
              <a:rPr lang="en-US" sz="2400" dirty="0"/>
              <a:t>Cooperate and adoption of </a:t>
            </a:r>
            <a:r>
              <a:rPr lang="en-US" sz="2400" dirty="0" smtClean="0"/>
              <a:t>substantial and procedural duties</a:t>
            </a:r>
          </a:p>
          <a:p>
            <a:pPr marL="260350" lvl="1" indent="0" algn="just" defTabSz="808038">
              <a:buNone/>
            </a:pPr>
            <a:endParaRPr lang="en-US" sz="1000" dirty="0"/>
          </a:p>
          <a:p>
            <a:pPr marL="301307" indent="-342900" algn="just" defTabSz="808038"/>
            <a:r>
              <a:rPr lang="en-US" dirty="0" smtClean="0"/>
              <a:t>Managing/governance in </a:t>
            </a:r>
            <a:r>
              <a:rPr lang="en-US" dirty="0" smtClean="0"/>
              <a:t>disputed maritime </a:t>
            </a:r>
            <a:r>
              <a:rPr lang="en-US" dirty="0" smtClean="0"/>
              <a:t>areas:</a:t>
            </a:r>
          </a:p>
          <a:p>
            <a:pPr marL="360363" indent="0" algn="just" defTabSz="808038">
              <a:buNone/>
            </a:pPr>
            <a:r>
              <a:rPr lang="en-US" dirty="0" smtClean="0"/>
              <a:t>- “</a:t>
            </a:r>
            <a:r>
              <a:rPr lang="en-US" i="1" dirty="0" smtClean="0"/>
              <a:t>addressing a multitude of challenges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Conclusions (cont.)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50482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en-GB" dirty="0"/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Vasco Becker-</a:t>
            </a:r>
            <a:r>
              <a:rPr lang="en-GB" dirty="0" smtClean="0"/>
              <a:t>Weinberg</a:t>
            </a:r>
          </a:p>
          <a:p>
            <a:pPr marL="0" indent="0" algn="just">
              <a:buNone/>
            </a:pPr>
            <a:endParaRPr lang="en-US" sz="500" b="1" i="1" dirty="0"/>
          </a:p>
          <a:p>
            <a:pPr marL="0" indent="0" algn="just">
              <a:buNone/>
            </a:pPr>
            <a:r>
              <a:rPr lang="en-US" b="1" i="1" dirty="0"/>
              <a:t>Joint Development of Hydrocarbon Deposits in the Law of the </a:t>
            </a:r>
            <a:r>
              <a:rPr lang="en-US" b="1" i="1" dirty="0" smtClean="0"/>
              <a:t>Sea</a:t>
            </a:r>
            <a:endParaRPr lang="en-US" i="1" dirty="0"/>
          </a:p>
          <a:p>
            <a:pPr marL="0" indent="0" algn="r">
              <a:buNone/>
            </a:pPr>
            <a:r>
              <a:rPr lang="en-US" i="1" dirty="0"/>
              <a:t>Springer </a:t>
            </a:r>
            <a:r>
              <a:rPr lang="en-US" i="1" dirty="0" err="1"/>
              <a:t>Verlag</a:t>
            </a:r>
            <a:r>
              <a:rPr lang="en-US" dirty="0"/>
              <a:t> (2014)</a:t>
            </a:r>
            <a:endParaRPr lang="en-GB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Obrigado!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771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1. </a:t>
            </a:r>
            <a:r>
              <a:rPr lang="en-GB" dirty="0"/>
              <a:t>Concept and purpose </a:t>
            </a:r>
            <a:r>
              <a:rPr lang="en-GB" dirty="0" smtClean="0"/>
              <a:t>of joint </a:t>
            </a:r>
            <a:r>
              <a:rPr lang="en-GB" dirty="0"/>
              <a:t>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37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9738" indent="-342900" algn="just"/>
            <a:r>
              <a:rPr lang="en-GB" dirty="0"/>
              <a:t>“</a:t>
            </a:r>
            <a:r>
              <a:rPr lang="en-GB" i="1" dirty="0"/>
              <a:t>Never two straws in one glass</a:t>
            </a:r>
            <a:r>
              <a:rPr lang="en-GB" dirty="0" smtClean="0"/>
              <a:t>”</a:t>
            </a:r>
          </a:p>
          <a:p>
            <a:pPr marL="454025" indent="0" algn="just">
              <a:buNone/>
            </a:pPr>
            <a:r>
              <a:rPr lang="en-GB" sz="1800" dirty="0" smtClean="0"/>
              <a:t>(</a:t>
            </a:r>
            <a:r>
              <a:rPr lang="en-GB" sz="1800" dirty="0"/>
              <a:t>Mouton, </a:t>
            </a:r>
            <a:r>
              <a:rPr lang="en-GB" sz="1800" i="1" dirty="0"/>
              <a:t>The Continental Shelf</a:t>
            </a:r>
            <a:r>
              <a:rPr lang="en-GB" sz="1800" dirty="0"/>
              <a:t>, RCADI, 1954)</a:t>
            </a:r>
          </a:p>
          <a:p>
            <a:pPr marL="96838" indent="0" algn="just">
              <a:buNone/>
            </a:pPr>
            <a:endParaRPr lang="en-GB" dirty="0" smtClean="0"/>
          </a:p>
          <a:p>
            <a:pPr marL="439738" indent="-342900" algn="just"/>
            <a:r>
              <a:rPr lang="en-GB" dirty="0" smtClean="0"/>
              <a:t>JDA: cooperative efforts between two or more States for the exploration and exploitation of mineral resources that straddle a maritime boundary of are found in areas of overlapping claims …</a:t>
            </a:r>
          </a:p>
          <a:p>
            <a:pPr marL="439738" indent="-342900" algn="just"/>
            <a:endParaRPr lang="en-GB" dirty="0" smtClean="0"/>
          </a:p>
          <a:p>
            <a:pPr marL="439738" indent="-342900" algn="just"/>
            <a:endParaRPr lang="pt-PT" sz="5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Concept and purpose of</a:t>
            </a:r>
            <a:br>
              <a:rPr lang="en-GB" sz="4000" dirty="0" smtClean="0"/>
            </a:br>
            <a:r>
              <a:rPr lang="en-GB" sz="4000" dirty="0" smtClean="0"/>
              <a:t>joint development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360286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455949"/>
            <a:ext cx="7408333" cy="3450696"/>
          </a:xfrm>
        </p:spPr>
        <p:txBody>
          <a:bodyPr>
            <a:noAutofit/>
          </a:bodyPr>
          <a:lstStyle/>
          <a:p>
            <a:pPr marL="439738" indent="-342900" algn="just"/>
            <a:r>
              <a:rPr lang="en-GB" sz="2200" b="1" dirty="0" smtClean="0"/>
              <a:t>Before</a:t>
            </a:r>
            <a:r>
              <a:rPr lang="en-GB" sz="2200" dirty="0" smtClean="0"/>
              <a:t> and </a:t>
            </a:r>
            <a:r>
              <a:rPr lang="en-GB" sz="2200" b="1" dirty="0" smtClean="0"/>
              <a:t>after maritime delimitation </a:t>
            </a:r>
            <a:r>
              <a:rPr lang="en-GB" sz="2200" dirty="0" smtClean="0"/>
              <a:t>and when resources are partly found </a:t>
            </a:r>
            <a:r>
              <a:rPr lang="en-GB" sz="2200" b="1" dirty="0" smtClean="0"/>
              <a:t>in</a:t>
            </a:r>
            <a:r>
              <a:rPr lang="en-GB" sz="2200" dirty="0" smtClean="0"/>
              <a:t> </a:t>
            </a:r>
            <a:r>
              <a:rPr lang="en-GB" sz="2200" b="1" dirty="0" smtClean="0"/>
              <a:t>the Area </a:t>
            </a:r>
            <a:r>
              <a:rPr lang="en-GB" sz="2200" dirty="0" smtClean="0"/>
              <a:t>(article 142):</a:t>
            </a:r>
          </a:p>
          <a:p>
            <a:pPr marL="439738" indent="-342900" algn="just"/>
            <a:endParaRPr lang="en-GB" sz="500" dirty="0" smtClean="0"/>
          </a:p>
          <a:p>
            <a:pPr marL="855663" lvl="1" indent="-401638" algn="just">
              <a:buFont typeface="+mj-lt"/>
              <a:buAutoNum type="alphaLcParenR"/>
            </a:pPr>
            <a:r>
              <a:rPr lang="en-GB" sz="2000" dirty="0" smtClean="0"/>
              <a:t>Activities </a:t>
            </a:r>
            <a:r>
              <a:rPr lang="en-GB" sz="2000" dirty="0"/>
              <a:t>in the </a:t>
            </a:r>
            <a:r>
              <a:rPr lang="en-GB" sz="2000" dirty="0" smtClean="0"/>
              <a:t>Area shall </a:t>
            </a:r>
            <a:r>
              <a:rPr lang="en-GB" sz="2000" dirty="0"/>
              <a:t>be conducted with due regard to the </a:t>
            </a:r>
            <a:r>
              <a:rPr lang="en-GB" sz="2000" dirty="0" smtClean="0"/>
              <a:t>of the </a:t>
            </a:r>
            <a:r>
              <a:rPr lang="en-GB" sz="2000" dirty="0"/>
              <a:t>coastal </a:t>
            </a:r>
            <a:r>
              <a:rPr lang="en-GB" sz="2000" dirty="0" smtClean="0"/>
              <a:t>State concerned </a:t>
            </a:r>
          </a:p>
          <a:p>
            <a:pPr marL="855663" lvl="1" indent="-401638" algn="just">
              <a:buFont typeface="+mj-lt"/>
              <a:buAutoNum type="alphaLcParenR"/>
            </a:pPr>
            <a:endParaRPr lang="en-GB" sz="500" dirty="0" smtClean="0"/>
          </a:p>
          <a:p>
            <a:pPr marL="855663" lvl="1" indent="-401638" algn="just">
              <a:buFont typeface="+mj-lt"/>
              <a:buAutoNum type="alphaLcParenR"/>
            </a:pPr>
            <a:r>
              <a:rPr lang="en-GB" sz="2000" dirty="0" smtClean="0"/>
              <a:t>Consultations </a:t>
            </a:r>
            <a:r>
              <a:rPr lang="en-GB" sz="2000" dirty="0"/>
              <a:t>shall be maintained with the </a:t>
            </a:r>
            <a:r>
              <a:rPr lang="en-GB" sz="2000" dirty="0" smtClean="0"/>
              <a:t>coastal State</a:t>
            </a:r>
          </a:p>
          <a:p>
            <a:pPr marL="855663" lvl="1" indent="-401638" algn="just">
              <a:buFont typeface="+mj-lt"/>
              <a:buAutoNum type="alphaLcParenR"/>
            </a:pPr>
            <a:endParaRPr lang="en-GB" sz="500" dirty="0" smtClean="0"/>
          </a:p>
          <a:p>
            <a:pPr marL="855663" lvl="1" indent="-401638" algn="just">
              <a:buFont typeface="+mj-lt"/>
              <a:buAutoNum type="alphaLcParenR"/>
            </a:pPr>
            <a:r>
              <a:rPr lang="en-GB" sz="2000" dirty="0" smtClean="0"/>
              <a:t>Avoid </a:t>
            </a:r>
            <a:r>
              <a:rPr lang="en-GB" sz="2000" dirty="0"/>
              <a:t>infringement of </a:t>
            </a:r>
            <a:r>
              <a:rPr lang="en-GB" sz="2000" dirty="0" smtClean="0"/>
              <a:t>rights </a:t>
            </a:r>
            <a:r>
              <a:rPr lang="en-GB" sz="2000" dirty="0"/>
              <a:t>and </a:t>
            </a:r>
            <a:r>
              <a:rPr lang="en-GB" sz="2000" dirty="0" smtClean="0"/>
              <a:t>interests of the coastal State</a:t>
            </a:r>
          </a:p>
          <a:p>
            <a:pPr marL="855663" lvl="1" indent="-401638" algn="just">
              <a:buFont typeface="+mj-lt"/>
              <a:buAutoNum type="alphaLcParenR"/>
            </a:pPr>
            <a:endParaRPr lang="en-GB" sz="500" dirty="0" smtClean="0"/>
          </a:p>
          <a:p>
            <a:pPr marL="855663" lvl="1" indent="-401638" algn="just">
              <a:buFont typeface="+mj-lt"/>
              <a:buAutoNum type="alphaLcParenR"/>
            </a:pPr>
            <a:r>
              <a:rPr lang="en-GB" sz="2000" dirty="0" smtClean="0"/>
              <a:t>No exploration of common resources without </a:t>
            </a:r>
            <a:r>
              <a:rPr lang="en-GB" sz="2000" dirty="0"/>
              <a:t>prior consent of the coastal </a:t>
            </a:r>
            <a:r>
              <a:rPr lang="en-GB" sz="2000" dirty="0" smtClean="0"/>
              <a:t>State</a:t>
            </a:r>
            <a:endParaRPr lang="en-GB" sz="2000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Concept and purpose of</a:t>
            </a:r>
            <a:br>
              <a:rPr lang="en-GB" sz="4000" dirty="0" smtClean="0"/>
            </a:br>
            <a:r>
              <a:rPr lang="en-GB" sz="4000" dirty="0" smtClean="0"/>
              <a:t>joint development (cont.)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4841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2</a:t>
            </a:r>
            <a:r>
              <a:rPr lang="en-US" dirty="0" smtClean="0"/>
              <a:t>. General legal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738187"/>
            <a:ext cx="7408333" cy="3450696"/>
          </a:xfrm>
        </p:spPr>
        <p:txBody>
          <a:bodyPr>
            <a:normAutofit/>
          </a:bodyPr>
          <a:lstStyle/>
          <a:p>
            <a:pPr marL="554038" indent="-457200" algn="just"/>
            <a:r>
              <a:rPr lang="en-GB" dirty="0" smtClean="0"/>
              <a:t>Power </a:t>
            </a:r>
            <a:r>
              <a:rPr lang="en-GB" dirty="0"/>
              <a:t>to negotiate and enter into joint development </a:t>
            </a:r>
            <a:r>
              <a:rPr lang="en-GB" dirty="0" smtClean="0"/>
              <a:t>agreements</a:t>
            </a:r>
          </a:p>
          <a:p>
            <a:pPr marL="268288" indent="-171450" algn="just"/>
            <a:endParaRPr lang="pt-PT" sz="500" dirty="0" smtClean="0"/>
          </a:p>
          <a:p>
            <a:pPr marL="554038" indent="-457200" algn="just"/>
            <a:r>
              <a:rPr lang="en-GB" dirty="0" smtClean="0"/>
              <a:t>Legal nature of agreements:</a:t>
            </a:r>
          </a:p>
          <a:p>
            <a:pPr marL="987425" lvl="2" indent="-454025" algn="just">
              <a:buFont typeface="+mj-lt"/>
              <a:buAutoNum type="alphaLcParenR"/>
            </a:pPr>
            <a:r>
              <a:rPr lang="en-GB" sz="2400" dirty="0" smtClean="0"/>
              <a:t>Before maritime delimitation</a:t>
            </a:r>
            <a:endParaRPr lang="en-GB" sz="2400" dirty="0"/>
          </a:p>
          <a:p>
            <a:pPr marL="987425" lvl="2" indent="-454025" algn="just">
              <a:buFont typeface="+mj-lt"/>
              <a:buAutoNum type="alphaLcParenR"/>
            </a:pPr>
            <a:r>
              <a:rPr lang="en-GB" sz="2400" dirty="0" smtClean="0"/>
              <a:t>After maritime delimitation</a:t>
            </a:r>
          </a:p>
          <a:p>
            <a:pPr marL="268288" indent="-171450" algn="just"/>
            <a:endParaRPr lang="pt-PT" sz="500" dirty="0" smtClean="0"/>
          </a:p>
          <a:p>
            <a:pPr marL="554038" indent="-457200" algn="just"/>
            <a:r>
              <a:rPr lang="en-GB" dirty="0" smtClean="0"/>
              <a:t>Relevant </a:t>
            </a:r>
            <a:r>
              <a:rPr lang="en-GB" dirty="0"/>
              <a:t>principles of the law of treaties </a:t>
            </a:r>
            <a:endParaRPr lang="en-GB" dirty="0" smtClean="0"/>
          </a:p>
          <a:p>
            <a:pPr marL="268288" indent="-171450" algn="just"/>
            <a:endParaRPr lang="pt-PT" sz="500" dirty="0" smtClean="0"/>
          </a:p>
          <a:p>
            <a:pPr marL="554038" indent="-457200" algn="just"/>
            <a:r>
              <a:rPr lang="en-US" dirty="0" smtClean="0"/>
              <a:t>Agreements </a:t>
            </a:r>
            <a:r>
              <a:rPr lang="en-US" dirty="0"/>
              <a:t>and third </a:t>
            </a:r>
            <a:r>
              <a:rPr lang="en-US" dirty="0" smtClean="0"/>
              <a:t>States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General legal considerations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81331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722507"/>
            <a:ext cx="7408333" cy="3450696"/>
          </a:xfrm>
        </p:spPr>
        <p:txBody>
          <a:bodyPr>
            <a:normAutofit lnSpcReduction="10000"/>
          </a:bodyPr>
          <a:lstStyle/>
          <a:p>
            <a:pPr marL="439738" indent="-342900" algn="just"/>
            <a:r>
              <a:rPr lang="en-GB" dirty="0" smtClean="0"/>
              <a:t>Relevance </a:t>
            </a:r>
            <a:r>
              <a:rPr lang="en-GB" dirty="0"/>
              <a:t>of mineral </a:t>
            </a:r>
            <a:r>
              <a:rPr lang="en-GB" dirty="0" smtClean="0"/>
              <a:t>resources for maritime delimitation: “</a:t>
            </a:r>
            <a:r>
              <a:rPr lang="en-GB" i="1" dirty="0" smtClean="0"/>
              <a:t>the essential unity of a deposit</a:t>
            </a:r>
            <a:r>
              <a:rPr lang="en-GB" dirty="0" smtClean="0"/>
              <a:t>” (?)</a:t>
            </a:r>
            <a:endParaRPr lang="en-GB" dirty="0"/>
          </a:p>
          <a:p>
            <a:pPr marL="439738" indent="-342900" algn="just"/>
            <a:endParaRPr lang="pt-PT" sz="1000" dirty="0"/>
          </a:p>
          <a:p>
            <a:pPr marL="439738" indent="-342900" algn="just"/>
            <a:r>
              <a:rPr lang="en-GB" dirty="0"/>
              <a:t>Relation </a:t>
            </a:r>
            <a:r>
              <a:rPr lang="en-GB" dirty="0" smtClean="0"/>
              <a:t>with </a:t>
            </a:r>
            <a:r>
              <a:rPr lang="en-GB" dirty="0"/>
              <a:t>States’ submission for the extension of the continental </a:t>
            </a:r>
            <a:r>
              <a:rPr lang="en-GB" dirty="0" smtClean="0"/>
              <a:t>shelf (Mauritius-Seychelles 2012)</a:t>
            </a:r>
            <a:endParaRPr lang="en-GB" dirty="0"/>
          </a:p>
          <a:p>
            <a:pPr marL="439738" indent="-342900" algn="just"/>
            <a:endParaRPr lang="pt-PT" sz="1000" dirty="0"/>
          </a:p>
          <a:p>
            <a:pPr marL="439738" indent="-342900" algn="just"/>
            <a:r>
              <a:rPr lang="en-GB" dirty="0"/>
              <a:t>The role of private </a:t>
            </a:r>
            <a:r>
              <a:rPr lang="en-GB" dirty="0" smtClean="0"/>
              <a:t>entities: oil and gas sector</a:t>
            </a:r>
          </a:p>
          <a:p>
            <a:pPr marL="855663" lvl="1" indent="-401638" algn="just">
              <a:buFont typeface="+mj-lt"/>
              <a:buAutoNum type="alphaLcParenR"/>
            </a:pPr>
            <a:r>
              <a:rPr lang="en-GB" dirty="0" smtClean="0"/>
              <a:t>Information on resources</a:t>
            </a:r>
          </a:p>
          <a:p>
            <a:pPr marL="855663" lvl="1" indent="-401638" algn="just">
              <a:buFont typeface="+mj-lt"/>
              <a:buAutoNum type="alphaLcParenR"/>
            </a:pPr>
            <a:r>
              <a:rPr lang="en-GB" dirty="0" smtClean="0"/>
              <a:t>Investment in a high-risk and capital intensive industry</a:t>
            </a:r>
          </a:p>
          <a:p>
            <a:pPr marL="855663" lvl="1" indent="-401638" algn="just">
              <a:buFont typeface="+mj-lt"/>
              <a:buAutoNum type="alphaLcParenR"/>
            </a:pPr>
            <a:r>
              <a:rPr lang="en-GB" dirty="0" smtClean="0"/>
              <a:t>Infrastructure and capabilities</a:t>
            </a:r>
            <a:endParaRPr lang="en-US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>
            <a:normAutofit/>
          </a:bodyPr>
          <a:lstStyle/>
          <a:p>
            <a:r>
              <a:rPr lang="en-GB" sz="4000" dirty="0" smtClean="0"/>
              <a:t>General legal considerations (</a:t>
            </a:r>
            <a:r>
              <a:rPr lang="en-GB" sz="4000" dirty="0"/>
              <a:t>cont.)</a:t>
            </a:r>
          </a:p>
        </p:txBody>
      </p:sp>
    </p:spTree>
    <p:extLst>
      <p:ext uri="{BB962C8B-B14F-4D97-AF65-F5344CB8AC3E}">
        <p14:creationId xmlns:p14="http://schemas.microsoft.com/office/powerpoint/2010/main" val="131320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3</a:t>
            </a:r>
            <a:r>
              <a:rPr lang="en-US" dirty="0" smtClean="0"/>
              <a:t>. Mineral resources clause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'onda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 d'onda.thmx</Template>
  <TotalTime>3024</TotalTime>
  <Words>1070</Words>
  <Application>Microsoft Macintosh PowerPoint</Application>
  <PresentationFormat>On-screen Show (4:3)</PresentationFormat>
  <Paragraphs>211</Paragraphs>
  <Slides>28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Forma d'onda</vt:lpstr>
      <vt:lpstr>Energy at sea: Old Problems, New Challenges   Joint development agreements: seabed exploitation in disputed maritime areas</vt:lpstr>
      <vt:lpstr>Outline:</vt:lpstr>
      <vt:lpstr>PowerPoint Presentation</vt:lpstr>
      <vt:lpstr>Concept and purpose of joint development</vt:lpstr>
      <vt:lpstr>Concept and purpose of joint development (cont.)</vt:lpstr>
      <vt:lpstr>PowerPoint Presentation</vt:lpstr>
      <vt:lpstr>General legal considerations</vt:lpstr>
      <vt:lpstr>General legal considerations (cont.)</vt:lpstr>
      <vt:lpstr>PowerPoint Presentation</vt:lpstr>
      <vt:lpstr>Mineral resources clause</vt:lpstr>
      <vt:lpstr>PowerPoint Presentation</vt:lpstr>
      <vt:lpstr>Transboundary hydrocarbon deposits</vt:lpstr>
      <vt:lpstr>PowerPoint Presentation</vt:lpstr>
      <vt:lpstr>Areas of overlapping claims</vt:lpstr>
      <vt:lpstr>Areas of overlapping claims (cont.)</vt:lpstr>
      <vt:lpstr>Areas of overlapping claims (cont.)</vt:lpstr>
      <vt:lpstr>Areas of overlapping claims (cont.)</vt:lpstr>
      <vt:lpstr>Areas of overlapping claims (cont.)</vt:lpstr>
      <vt:lpstr>Areas of overlapping claims (cont.)</vt:lpstr>
      <vt:lpstr>Oil rigs in disputed maritime areas</vt:lpstr>
      <vt:lpstr>PowerPoint Presentation</vt:lpstr>
      <vt:lpstr>Joint development in Europe</vt:lpstr>
      <vt:lpstr>Joint development in Europe</vt:lpstr>
      <vt:lpstr>PowerPoint Presentation</vt:lpstr>
      <vt:lpstr>Conclusions</vt:lpstr>
      <vt:lpstr>Conclusions (cont.)</vt:lpstr>
      <vt:lpstr>Conclusions (cont.)</vt:lpstr>
      <vt:lpstr>Obrigado!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Summer School on European Union and the Law of the Sea  INSERT TITLE OF THE LECTURE</dc:title>
  <dc:creator>Schiano Di Pepe Lorenzo</dc:creator>
  <cp:lastModifiedBy>Vasco Becker-Weinberg</cp:lastModifiedBy>
  <cp:revision>269</cp:revision>
  <dcterms:created xsi:type="dcterms:W3CDTF">2015-07-22T08:46:43Z</dcterms:created>
  <dcterms:modified xsi:type="dcterms:W3CDTF">2015-10-21T20:46:35Z</dcterms:modified>
</cp:coreProperties>
</file>