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81" r:id="rId3"/>
    <p:sldId id="283" r:id="rId4"/>
    <p:sldId id="261" r:id="rId5"/>
    <p:sldId id="266" r:id="rId6"/>
    <p:sldId id="284" r:id="rId7"/>
    <p:sldId id="268" r:id="rId8"/>
    <p:sldId id="274" r:id="rId9"/>
    <p:sldId id="287" r:id="rId10"/>
    <p:sldId id="276" r:id="rId11"/>
    <p:sldId id="277" r:id="rId12"/>
    <p:sldId id="285" r:id="rId13"/>
    <p:sldId id="286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49" autoAdjust="0"/>
  </p:normalViewPr>
  <p:slideViewPr>
    <p:cSldViewPr>
      <p:cViewPr varScale="1">
        <p:scale>
          <a:sx n="76" d="100"/>
          <a:sy n="76" d="100"/>
        </p:scale>
        <p:origin x="-160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93CAE2-E1DC-BB4E-B44E-CAA3D1AED855}" type="datetimeFigureOut">
              <a:rPr lang="en-US" smtClean="0"/>
              <a:t>23/10/15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AB7EC-3459-8F49-9E07-37011483F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1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0289A-6E81-49AE-AD7B-575A4D40CEB0}" type="datetimeFigureOut">
              <a:rPr lang="en-GB" smtClean="0"/>
              <a:pPr/>
              <a:t>22/10/15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8E571-5EC5-4615-97F6-F8F7BF399F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Energy at Sea:</a:t>
            </a:r>
            <a:br>
              <a:rPr lang="en-GB" dirty="0" smtClean="0"/>
            </a:br>
            <a:r>
              <a:rPr lang="en-GB" dirty="0" smtClean="0"/>
              <a:t>Rights of local populations?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Alexandra </a:t>
            </a:r>
            <a:r>
              <a:rPr lang="en-GB" dirty="0" err="1" smtClean="0"/>
              <a:t>Xanthaki</a:t>
            </a:r>
            <a:endParaRPr lang="en-GB" dirty="0" smtClean="0"/>
          </a:p>
          <a:p>
            <a:r>
              <a:rPr lang="en-GB" dirty="0" smtClean="0"/>
              <a:t>Brunel Law </a:t>
            </a:r>
            <a:r>
              <a:rPr lang="en-GB" dirty="0" smtClean="0"/>
              <a:t>School</a:t>
            </a:r>
          </a:p>
          <a:p>
            <a:r>
              <a:rPr lang="en-GB" dirty="0" smtClean="0"/>
              <a:t>United Kingdom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b="1" dirty="0" smtClean="0"/>
              <a:t>Does </a:t>
            </a:r>
            <a:r>
              <a:rPr lang="en-GB" b="1" dirty="0" smtClean="0"/>
              <a:t>FPIC </a:t>
            </a:r>
            <a:r>
              <a:rPr lang="en-GB" b="1" dirty="0" smtClean="0"/>
              <a:t>mean </a:t>
            </a:r>
            <a:r>
              <a:rPr lang="en-GB" b="1" dirty="0" smtClean="0"/>
              <a:t>veto?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UN SRIP: a “direct impact on indigenous peoples’ lives or territories establishes a strong presumption that the proposed measure should not go forward without indigenous peoples’ consent”, and that “in certain contexts, that presumption may harden into a prohibition of the measure or project in the absence of indigenous consent.”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GB" b="1" dirty="0" smtClean="0"/>
              <a:t>Land rights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507288" cy="54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r>
              <a:rPr lang="en-GB" sz="2800" dirty="0" smtClean="0">
                <a:latin typeface="Times New Roman"/>
                <a:cs typeface="Times New Roman"/>
              </a:rPr>
              <a:t> </a:t>
            </a:r>
            <a:r>
              <a:rPr lang="en-GB" sz="2800" dirty="0" smtClean="0">
                <a:latin typeface="Times New Roman"/>
                <a:cs typeface="Times New Roman"/>
              </a:rPr>
              <a:t>ownership? No </a:t>
            </a:r>
          </a:p>
          <a:p>
            <a:pPr>
              <a:buFont typeface="Wingdings" pitchFamily="2" charset="2"/>
              <a:buChar char="Ø"/>
            </a:pPr>
            <a:r>
              <a:rPr lang="en-GB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But: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No relocation 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Recognition of deep spiritual relationship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HR Impact Assessments</a:t>
            </a:r>
            <a:endParaRPr lang="en-GB" sz="2600" dirty="0" smtClean="0">
              <a:latin typeface="Times New Roman"/>
              <a:cs typeface="Times New Roman"/>
            </a:endParaRPr>
          </a:p>
          <a:p>
            <a:pPr lvl="1"/>
            <a:r>
              <a:rPr lang="en-US" sz="2700" dirty="0">
                <a:latin typeface="Times New Roman"/>
                <a:cs typeface="Times New Roman"/>
              </a:rPr>
              <a:t>European Commission, </a:t>
            </a:r>
            <a:r>
              <a:rPr lang="en-US" sz="2700" dirty="0" smtClean="0">
                <a:latin typeface="Times New Roman"/>
                <a:cs typeface="Times New Roman"/>
              </a:rPr>
              <a:t>OECD, FAO</a:t>
            </a:r>
          </a:p>
          <a:p>
            <a:pPr lvl="1">
              <a:buFont typeface="Wingdings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Redress</a:t>
            </a:r>
            <a:endParaRPr lang="en-GB" dirty="0" smtClean="0">
              <a:latin typeface="Times New Roman"/>
              <a:cs typeface="Times New Roman"/>
            </a:endParaRP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Benefit Sharing </a:t>
            </a:r>
          </a:p>
          <a:p>
            <a:pPr>
              <a:buFont typeface="Wingdings" pitchFamily="2" charset="2"/>
              <a:buChar char="Ø"/>
            </a:pPr>
            <a:r>
              <a:rPr lang="en-GB" sz="2800" b="1" dirty="0" smtClean="0">
                <a:latin typeface="Times New Roman"/>
                <a:cs typeface="Times New Roman"/>
              </a:rPr>
              <a:t>Cultural </a:t>
            </a:r>
            <a:r>
              <a:rPr lang="en-GB" sz="2800" b="1" dirty="0" smtClean="0">
                <a:latin typeface="Times New Roman"/>
                <a:cs typeface="Times New Roman"/>
              </a:rPr>
              <a:t>and Social </a:t>
            </a:r>
            <a:r>
              <a:rPr lang="en-GB" sz="2800" b="1" dirty="0" smtClean="0">
                <a:latin typeface="Times New Roman"/>
                <a:cs typeface="Times New Roman"/>
              </a:rPr>
              <a:t>Rights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Underwater heritage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Related traditional activities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>
                <a:latin typeface="Times New Roman"/>
                <a:cs typeface="Times New Roman"/>
              </a:rPr>
              <a:t>Not only for ‘high value’ culture</a:t>
            </a:r>
            <a:endParaRPr lang="en-GB" dirty="0" smtClean="0"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Conservation in energy at sea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602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Article 24 UNDRIP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/>
                <a:cs typeface="Times New Roman"/>
              </a:rPr>
              <a:t>Indigenous </a:t>
            </a:r>
            <a:r>
              <a:rPr lang="en-US" sz="2400" dirty="0">
                <a:latin typeface="Times New Roman"/>
                <a:cs typeface="Times New Roman"/>
              </a:rPr>
              <a:t>peoples have the right </a:t>
            </a:r>
            <a:r>
              <a:rPr lang="en-US" sz="2400" dirty="0" smtClean="0">
                <a:latin typeface="Times New Roman"/>
                <a:cs typeface="Times New Roman"/>
              </a:rPr>
              <a:t>to (</a:t>
            </a:r>
            <a:r>
              <a:rPr lang="is-IS" sz="2400" dirty="0" smtClean="0">
                <a:latin typeface="Times New Roman"/>
                <a:cs typeface="Times New Roman"/>
              </a:rPr>
              <a:t>…)</a:t>
            </a:r>
            <a:r>
              <a:rPr lang="en-US" sz="2400" dirty="0" smtClean="0">
                <a:latin typeface="Times New Roman"/>
                <a:cs typeface="Times New Roman"/>
              </a:rPr>
              <a:t> the </a:t>
            </a:r>
            <a:r>
              <a:rPr lang="en-US" sz="2400" dirty="0">
                <a:latin typeface="Times New Roman"/>
                <a:cs typeface="Times New Roman"/>
              </a:rPr>
              <a:t>conservation of their vital </a:t>
            </a:r>
            <a:r>
              <a:rPr lang="en-US" sz="2400" dirty="0" smtClean="0">
                <a:latin typeface="Times New Roman"/>
                <a:cs typeface="Times New Roman"/>
              </a:rPr>
              <a:t>medicinal plants</a:t>
            </a:r>
            <a:r>
              <a:rPr lang="en-US" sz="2400" dirty="0">
                <a:latin typeface="Times New Roman"/>
                <a:cs typeface="Times New Roman"/>
              </a:rPr>
              <a:t>, animals and </a:t>
            </a:r>
            <a:r>
              <a:rPr lang="en-US" sz="2400" b="1" dirty="0">
                <a:latin typeface="Times New Roman"/>
                <a:cs typeface="Times New Roman"/>
              </a:rPr>
              <a:t>minerals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en-US" sz="1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b="1" dirty="0" smtClean="0">
                <a:latin typeface="Times New Roman"/>
                <a:cs typeface="Times New Roman"/>
              </a:rPr>
              <a:t>Article 32 UNDRIP</a:t>
            </a:r>
            <a:endParaRPr lang="en-US" sz="2400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1. Indigenous peoples have the right to determine and develop priorities </a:t>
            </a:r>
            <a:r>
              <a:rPr lang="en-US" sz="2400" dirty="0" smtClean="0">
                <a:latin typeface="Times New Roman"/>
                <a:cs typeface="Times New Roman"/>
              </a:rPr>
              <a:t>and strategies </a:t>
            </a:r>
            <a:r>
              <a:rPr lang="en-US" sz="2400" dirty="0">
                <a:latin typeface="Times New Roman"/>
                <a:cs typeface="Times New Roman"/>
              </a:rPr>
              <a:t>for the development or use of their lands or territories and other resources.</a:t>
            </a:r>
          </a:p>
          <a:p>
            <a:pPr marL="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2. States shall consult and cooperate in good faith with the indigenous</a:t>
            </a:r>
          </a:p>
          <a:p>
            <a:pPr marL="0" indent="0">
              <a:buNone/>
            </a:pPr>
            <a:r>
              <a:rPr lang="en-US" sz="2400" dirty="0">
                <a:latin typeface="Times New Roman"/>
                <a:cs typeface="Times New Roman"/>
              </a:rPr>
              <a:t>peoples concerned through their own representative institutions in order to </a:t>
            </a:r>
            <a:r>
              <a:rPr lang="en-US" sz="2400" dirty="0" smtClean="0">
                <a:latin typeface="Times New Roman"/>
                <a:cs typeface="Times New Roman"/>
              </a:rPr>
              <a:t>obtain their </a:t>
            </a:r>
            <a:r>
              <a:rPr lang="en-US" sz="2400" dirty="0">
                <a:latin typeface="Times New Roman"/>
                <a:cs typeface="Times New Roman"/>
              </a:rPr>
              <a:t>free and informed consent prior to the approval of any project affecting </a:t>
            </a:r>
            <a:r>
              <a:rPr lang="en-US" sz="2400" dirty="0" smtClean="0">
                <a:latin typeface="Times New Roman"/>
                <a:cs typeface="Times New Roman"/>
              </a:rPr>
              <a:t>their lands </a:t>
            </a:r>
            <a:r>
              <a:rPr lang="en-US" sz="2400" dirty="0">
                <a:latin typeface="Times New Roman"/>
                <a:cs typeface="Times New Roman"/>
              </a:rPr>
              <a:t>or territories and other resources, particularly in connection with </a:t>
            </a:r>
            <a:r>
              <a:rPr lang="en-US" sz="2400" dirty="0" smtClean="0">
                <a:latin typeface="Times New Roman"/>
                <a:cs typeface="Times New Roman"/>
              </a:rPr>
              <a:t>the development</a:t>
            </a:r>
            <a:r>
              <a:rPr lang="en-US" sz="2400" dirty="0">
                <a:latin typeface="Times New Roman"/>
                <a:cs typeface="Times New Roman"/>
              </a:rPr>
              <a:t>, utilization or exploitation </a:t>
            </a:r>
            <a:r>
              <a:rPr lang="en-US" sz="2400" b="1" dirty="0">
                <a:latin typeface="Times New Roman"/>
                <a:cs typeface="Times New Roman"/>
              </a:rPr>
              <a:t>of mineral, water or other resources</a:t>
            </a:r>
            <a:r>
              <a:rPr lang="en-US" sz="2400" dirty="0" smtClean="0">
                <a:latin typeface="Times New Roman"/>
                <a:cs typeface="Times New Roman"/>
              </a:rPr>
              <a:t>.</a:t>
            </a:r>
            <a:endParaRPr lang="en-US" sz="2400" dirty="0"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2198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Legal force of the</a:t>
            </a:r>
            <a:r>
              <a:rPr lang="en-GB" b="1" dirty="0" smtClean="0"/>
              <a:t> norms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602128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UNDRIP soft law</a:t>
            </a:r>
          </a:p>
          <a:p>
            <a:r>
              <a:rPr lang="en-US" sz="2800" dirty="0" smtClean="0"/>
              <a:t>Recent study: of 52 large US</a:t>
            </a:r>
            <a:r>
              <a:rPr lang="en-US" sz="2800" dirty="0"/>
              <a:t>-based extractive companies, only one had an explicit policy of </a:t>
            </a:r>
            <a:r>
              <a:rPr lang="en-US" sz="2800" dirty="0" smtClean="0"/>
              <a:t>respecting indigenous </a:t>
            </a:r>
            <a:r>
              <a:rPr lang="en-US" sz="2800" dirty="0"/>
              <a:t>FPIC, while only four had company-wide indigenous policies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but</a:t>
            </a:r>
          </a:p>
          <a:p>
            <a:pPr marL="457200" indent="-457200">
              <a:buAutoNum type="arabicPeriod"/>
            </a:pPr>
            <a:endParaRPr lang="en-US" sz="2800" dirty="0" smtClean="0">
              <a:latin typeface="Times New Roman"/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/>
                <a:cs typeface="Times New Roman"/>
              </a:rPr>
              <a:t>State has the main responsibility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/>
                <a:cs typeface="Times New Roman"/>
              </a:rPr>
              <a:t>UNDRIP translates other legally binding rules 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/>
                <a:cs typeface="Times New Roman"/>
              </a:rPr>
              <a:t>Special legitimization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/>
                <a:cs typeface="Times New Roman"/>
              </a:rPr>
              <a:t>More and more used in the national level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latin typeface="Times New Roman"/>
                <a:cs typeface="Times New Roman"/>
              </a:rPr>
              <a:t>FPIC used by international bodies, </a:t>
            </a:r>
            <a:r>
              <a:rPr lang="en-US" sz="2800" dirty="0" err="1" smtClean="0">
                <a:latin typeface="Times New Roman"/>
                <a:cs typeface="Times New Roman"/>
              </a:rPr>
              <a:t>f.ex</a:t>
            </a:r>
            <a:r>
              <a:rPr lang="en-US" sz="2800" dirty="0" smtClean="0">
                <a:latin typeface="Times New Roman"/>
                <a:cs typeface="Times New Roman"/>
              </a:rPr>
              <a:t>. The World Bank</a:t>
            </a:r>
          </a:p>
          <a:p>
            <a:pPr marL="457200" indent="-457200">
              <a:buAutoNum type="arabicPeriod"/>
            </a:pP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71540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Only for indigenous populations?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704856" cy="468052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 smtClean="0"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112845"/>
                </a:solidFill>
                <a:latin typeface="Times New Roman"/>
                <a:cs typeface="Times New Roman"/>
              </a:rPr>
              <a:t>2009 UNSR on the Right to Food referred to FPIC of local populations</a:t>
            </a:r>
          </a:p>
          <a:p>
            <a:pPr>
              <a:buFontTx/>
              <a:buChar char="-"/>
            </a:pPr>
            <a:endParaRPr lang="en-US" sz="2800" dirty="0" smtClean="0">
              <a:solidFill>
                <a:srgbClr val="112845"/>
              </a:solidFill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112845"/>
                </a:solidFill>
                <a:latin typeface="Times New Roman"/>
                <a:cs typeface="Times New Roman"/>
              </a:rPr>
              <a:t>Convention on Biological Diversity</a:t>
            </a:r>
          </a:p>
          <a:p>
            <a:pPr>
              <a:buFontTx/>
              <a:buChar char="-"/>
            </a:pPr>
            <a:endParaRPr lang="en-US" sz="2800" dirty="0" smtClean="0">
              <a:solidFill>
                <a:srgbClr val="112845"/>
              </a:solidFill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112845"/>
                </a:solidFill>
                <a:latin typeface="Times New Roman"/>
                <a:cs typeface="Times New Roman"/>
              </a:rPr>
              <a:t>World Bank </a:t>
            </a:r>
            <a:r>
              <a:rPr lang="en-US" sz="2800" dirty="0" err="1" smtClean="0">
                <a:solidFill>
                  <a:srgbClr val="112845"/>
                </a:solidFill>
                <a:latin typeface="Times New Roman"/>
                <a:cs typeface="Times New Roman"/>
              </a:rPr>
              <a:t>ESFramework</a:t>
            </a:r>
            <a:r>
              <a:rPr lang="en-US" sz="2800" dirty="0" smtClean="0">
                <a:solidFill>
                  <a:srgbClr val="112845"/>
                </a:solidFill>
                <a:latin typeface="Times New Roman"/>
                <a:cs typeface="Times New Roman"/>
              </a:rPr>
              <a:t> </a:t>
            </a:r>
          </a:p>
          <a:p>
            <a:pPr>
              <a:buFontTx/>
              <a:buChar char="-"/>
            </a:pPr>
            <a:endParaRPr lang="en-US" sz="2800" dirty="0" smtClean="0">
              <a:solidFill>
                <a:srgbClr val="112845"/>
              </a:solidFill>
              <a:latin typeface="Times New Roman"/>
              <a:cs typeface="Times New Roman"/>
            </a:endParaRPr>
          </a:p>
          <a:p>
            <a:pPr>
              <a:buFontTx/>
              <a:buChar char="-"/>
            </a:pPr>
            <a:r>
              <a:rPr lang="en-US" sz="2800" dirty="0" smtClean="0">
                <a:solidFill>
                  <a:srgbClr val="112845"/>
                </a:solidFill>
                <a:latin typeface="Times New Roman"/>
                <a:cs typeface="Times New Roman"/>
              </a:rPr>
              <a:t>Conflicts?</a:t>
            </a:r>
          </a:p>
          <a:p>
            <a:pPr>
              <a:buFontTx/>
              <a:buChar char="-"/>
            </a:pPr>
            <a:endParaRPr lang="en-US" sz="2800" dirty="0" smtClean="0">
              <a:solidFill>
                <a:srgbClr val="112845"/>
              </a:solidFill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en-US" sz="2800" dirty="0" smtClean="0">
              <a:solidFill>
                <a:srgbClr val="112845"/>
              </a:solidFill>
              <a:latin typeface="Times New Roman"/>
              <a:cs typeface="Times New Roman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043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92% of Russian energy projects comes from the areas of </a:t>
            </a:r>
            <a:r>
              <a:rPr lang="en-US" dirty="0" err="1"/>
              <a:t>Yamal</a:t>
            </a:r>
            <a:r>
              <a:rPr lang="en-US" dirty="0"/>
              <a:t> </a:t>
            </a:r>
            <a:r>
              <a:rPr lang="en-US" dirty="0" err="1" smtClean="0"/>
              <a:t>Nenets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24805" b="2480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86695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92% of Russian energy projects comes from the areas of </a:t>
            </a:r>
            <a:r>
              <a:rPr lang="en-US" dirty="0" err="1"/>
              <a:t>Yamal</a:t>
            </a:r>
            <a:r>
              <a:rPr lang="en-US" dirty="0"/>
              <a:t> </a:t>
            </a:r>
            <a:r>
              <a:rPr lang="en-US" dirty="0" err="1" smtClean="0"/>
              <a:t>Nenets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t="24805" b="24805"/>
          <a:stretch>
            <a:fillRect/>
          </a:stretch>
        </p:blipFill>
        <p:spPr/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28800"/>
            <a:ext cx="9144000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74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grida.no/images/series/vg-arctic/large/fi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6675" y="1504950"/>
            <a:ext cx="9210675" cy="535305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1556792"/>
          </a:xfrm>
        </p:spPr>
        <p:txBody>
          <a:bodyPr>
            <a:noAutofit/>
          </a:bodyPr>
          <a:lstStyle/>
          <a:p>
            <a:r>
              <a:rPr lang="en-GB" sz="3200" dirty="0" smtClean="0"/>
              <a:t>Case study: Mercury levels in the blood of indigenous women of reproductive age </a:t>
            </a:r>
            <a:r>
              <a:rPr lang="en-GB" sz="3600" dirty="0" smtClean="0"/>
              <a:t> in the Arctic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n-GB" b="1" dirty="0" smtClean="0"/>
              <a:t>Human Rights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 Part of the generally accepted standards included in the UNCLOS?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US" dirty="0"/>
              <a:t>In 2013, the UN Permanent Forum on Indigenous Issues</a:t>
            </a:r>
            <a:r>
              <a:rPr lang="en-US" baseline="30000" dirty="0"/>
              <a:t>1</a:t>
            </a:r>
            <a:r>
              <a:rPr lang="en-US" dirty="0"/>
              <a:t> concluded that treaties, including the UNCLOS, should be re-visited and reformed to take account of Indigenous rights.</a:t>
            </a:r>
            <a:r>
              <a:rPr lang="en-GB" dirty="0"/>
              <a:t> </a:t>
            </a:r>
            <a:endParaRPr lang="en-GB" dirty="0" smtClean="0"/>
          </a:p>
          <a:p>
            <a:pPr>
              <a:buFont typeface="Wingdings" pitchFamily="2" charset="2"/>
              <a:buChar char="q"/>
            </a:pPr>
            <a:endParaRPr lang="en-GB" dirty="0" smtClean="0"/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Human rights and law of the sea part of a </a:t>
            </a:r>
            <a:r>
              <a:rPr lang="en-GB" dirty="0" smtClean="0"/>
              <a:t>whole</a:t>
            </a: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Consultation </a:t>
            </a:r>
            <a:r>
              <a:rPr lang="en-GB" b="1" dirty="0" smtClean="0"/>
              <a:t>and participation rights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GB" dirty="0" smtClean="0"/>
              <a:t>Article 27 ICCPR: ‘right not to be denied’ their rights to participation </a:t>
            </a:r>
          </a:p>
          <a:p>
            <a:pPr>
              <a:buFont typeface="Wingdings" pitchFamily="2" charset="2"/>
              <a:buChar char="q"/>
            </a:pPr>
            <a:r>
              <a:rPr lang="en-GB" dirty="0" err="1" smtClean="0"/>
              <a:t>Interpeted</a:t>
            </a:r>
            <a:r>
              <a:rPr lang="en-GB" dirty="0" smtClean="0"/>
              <a:t> by UN </a:t>
            </a:r>
            <a:r>
              <a:rPr lang="en-GB" dirty="0" err="1" smtClean="0"/>
              <a:t>Decl</a:t>
            </a:r>
            <a:r>
              <a:rPr lang="en-GB" dirty="0" smtClean="0"/>
              <a:t> on Minorities: </a:t>
            </a:r>
            <a:r>
              <a:rPr lang="en-GB" i="1" dirty="0" smtClean="0"/>
              <a:t>effective </a:t>
            </a:r>
            <a:r>
              <a:rPr lang="en-GB" dirty="0" smtClean="0"/>
              <a:t>participation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Art. 5 ILO 107: collaboration of indigenous peoples and their representatives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Principle 22 of Rio Declaration: effective participation</a:t>
            </a:r>
          </a:p>
          <a:p>
            <a:pPr>
              <a:buFont typeface="Wingdings" pitchFamily="2" charset="2"/>
              <a:buChar char="q"/>
            </a:pPr>
            <a:r>
              <a:rPr lang="en-GB" dirty="0" smtClean="0"/>
              <a:t>World Bank Operational Directive 4.10: free, prior and effective consultation </a:t>
            </a:r>
          </a:p>
          <a:p>
            <a:pPr>
              <a:buFont typeface="Wingdings" pitchFamily="2" charset="2"/>
              <a:buChar char="q"/>
            </a:pPr>
            <a:r>
              <a:rPr lang="en-GB" b="1" dirty="0" smtClean="0">
                <a:solidFill>
                  <a:srgbClr val="FF0000"/>
                </a:solidFill>
              </a:rPr>
              <a:t>UN SRII: right to consultation is customary international law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3246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GB" dirty="0" smtClean="0"/>
              <a:t>Free, Prior and Informed consent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r>
              <a:rPr lang="en-GB" dirty="0" smtClean="0"/>
              <a:t>In </a:t>
            </a:r>
            <a:r>
              <a:rPr lang="en-GB" dirty="0" smtClean="0"/>
              <a:t>7 articles of the </a:t>
            </a:r>
            <a:r>
              <a:rPr lang="en-GB" dirty="0" smtClean="0"/>
              <a:t>UNDRIP</a:t>
            </a:r>
          </a:p>
          <a:p>
            <a:endParaRPr lang="en-GB" dirty="0" smtClean="0"/>
          </a:p>
          <a:p>
            <a:r>
              <a:rPr lang="en-GB" dirty="0" smtClean="0"/>
              <a:t>Article 32 (2) UNDRIP: right to be consulted ‘in order to obtain </a:t>
            </a:r>
            <a:r>
              <a:rPr lang="en-GB" b="1" dirty="0" smtClean="0"/>
              <a:t>their free and informed consent</a:t>
            </a:r>
            <a:r>
              <a:rPr lang="en-GB" dirty="0" smtClean="0"/>
              <a:t> prior to the approval of any project affecting their lands or territories and other resources, </a:t>
            </a:r>
            <a:r>
              <a:rPr lang="en-GB" i="1" dirty="0" smtClean="0"/>
              <a:t>particularly in connection with the development, utilization or exploitation of mineral, water or other resources</a:t>
            </a:r>
            <a:r>
              <a:rPr lang="en-GB" dirty="0" smtClean="0"/>
              <a:t>.’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7544" y="26064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Free, Prior and Informed consent 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GB" b="1" dirty="0" smtClean="0"/>
              <a:t>Case law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980728"/>
            <a:ext cx="822960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Times New Roman"/>
                <a:cs typeface="Times New Roman"/>
              </a:rPr>
              <a:t>HRC 2009</a:t>
            </a:r>
            <a:r>
              <a:rPr lang="en-US" sz="2800" dirty="0" smtClean="0">
                <a:latin typeface="Times New Roman"/>
                <a:cs typeface="Times New Roman"/>
              </a:rPr>
              <a:t> Angela </a:t>
            </a:r>
            <a:r>
              <a:rPr lang="en-US" sz="2800" dirty="0" err="1">
                <a:latin typeface="Times New Roman"/>
                <a:cs typeface="Times New Roman"/>
              </a:rPr>
              <a:t>Poma</a:t>
            </a:r>
            <a:r>
              <a:rPr lang="en-US" sz="2800" dirty="0">
                <a:latin typeface="Times New Roman"/>
                <a:cs typeface="Times New Roman"/>
              </a:rPr>
              <a:t> </a:t>
            </a:r>
            <a:r>
              <a:rPr lang="en-US" sz="2800" dirty="0" err="1">
                <a:latin typeface="Times New Roman"/>
                <a:cs typeface="Times New Roman"/>
              </a:rPr>
              <a:t>Poma</a:t>
            </a:r>
            <a:r>
              <a:rPr lang="en-US" sz="2800" dirty="0">
                <a:latin typeface="Times New Roman"/>
                <a:cs typeface="Times New Roman"/>
              </a:rPr>
              <a:t> v. </a:t>
            </a:r>
            <a:r>
              <a:rPr lang="en-US" sz="2800" dirty="0" smtClean="0">
                <a:latin typeface="Times New Roman"/>
                <a:cs typeface="Times New Roman"/>
              </a:rPr>
              <a:t>Peru: </a:t>
            </a:r>
            <a:r>
              <a:rPr lang="en-US" sz="2800" dirty="0">
                <a:latin typeface="Times New Roman"/>
                <a:cs typeface="Times New Roman"/>
              </a:rPr>
              <a:t>involved the impact on water beneath </a:t>
            </a:r>
            <a:r>
              <a:rPr lang="en-US" sz="2800" dirty="0" smtClean="0">
                <a:latin typeface="Times New Roman"/>
                <a:cs typeface="Times New Roman"/>
              </a:rPr>
              <a:t>indigenous peoples</a:t>
            </a:r>
            <a:r>
              <a:rPr lang="en-US" sz="2800" dirty="0">
                <a:latin typeface="Times New Roman"/>
                <a:cs typeface="Times New Roman"/>
              </a:rPr>
              <a:t>’ lands, that “participation in decision-making process must be effective</a:t>
            </a:r>
            <a:r>
              <a:rPr lang="en-US" sz="2800" dirty="0" smtClean="0">
                <a:latin typeface="Times New Roman"/>
                <a:cs typeface="Times New Roman"/>
              </a:rPr>
              <a:t>, which </a:t>
            </a:r>
            <a:r>
              <a:rPr lang="en-US" sz="2800" dirty="0">
                <a:latin typeface="Times New Roman"/>
                <a:cs typeface="Times New Roman"/>
              </a:rPr>
              <a:t>requires not mere consultation but the free, prior and informed consent of </a:t>
            </a:r>
            <a:r>
              <a:rPr lang="en-US" sz="2800" dirty="0" smtClean="0">
                <a:latin typeface="Times New Roman"/>
                <a:cs typeface="Times New Roman"/>
              </a:rPr>
              <a:t>the members </a:t>
            </a:r>
            <a:r>
              <a:rPr lang="en-US" sz="2800" dirty="0">
                <a:latin typeface="Times New Roman"/>
                <a:cs typeface="Times New Roman"/>
              </a:rPr>
              <a:t>of the community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r>
              <a:rPr lang="en-US" sz="2800" b="1" dirty="0"/>
              <a:t>Inter-</a:t>
            </a:r>
            <a:r>
              <a:rPr lang="en-US" sz="2800" b="1" dirty="0" err="1"/>
              <a:t>AmerCtHR</a:t>
            </a:r>
            <a:r>
              <a:rPr lang="en-US" sz="2800" b="1" dirty="0"/>
              <a:t> (</a:t>
            </a:r>
            <a:r>
              <a:rPr lang="en-GB" sz="2800" b="1" dirty="0"/>
              <a:t>2007)</a:t>
            </a:r>
            <a:r>
              <a:rPr lang="en-GB" sz="2800" dirty="0"/>
              <a:t> </a:t>
            </a:r>
            <a:r>
              <a:rPr lang="en-GB" sz="2800" dirty="0" err="1"/>
              <a:t>Saramaka</a:t>
            </a:r>
            <a:r>
              <a:rPr lang="en-GB" sz="2800" dirty="0"/>
              <a:t> People v Suriname</a:t>
            </a:r>
            <a:r>
              <a:rPr lang="en-GB" sz="2800" i="1" dirty="0"/>
              <a:t>: </a:t>
            </a:r>
            <a:r>
              <a:rPr lang="en-GB" sz="2800" dirty="0" smtClean="0"/>
              <a:t>large </a:t>
            </a:r>
            <a:r>
              <a:rPr lang="en-GB" sz="2800" dirty="0"/>
              <a:t>scale development or investment project that would have an impact on indigenous communities. </a:t>
            </a:r>
          </a:p>
          <a:p>
            <a:pPr>
              <a:buNone/>
            </a:pPr>
            <a:r>
              <a:rPr lang="en-GB" sz="2800" dirty="0" smtClean="0"/>
              <a:t>the </a:t>
            </a:r>
            <a:r>
              <a:rPr lang="en-GB" sz="2800" dirty="0"/>
              <a:t>State “has the duty, not only to consult with the [indigenous group], but to obtain their free, prior and informed consent, according to their customs and traditions.” </a:t>
            </a:r>
          </a:p>
          <a:p>
            <a:pPr marL="0" indent="0">
              <a:buNone/>
            </a:pPr>
            <a:endParaRPr lang="en-US" sz="28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en-GB" b="1" dirty="0" smtClean="0"/>
              <a:t>Case law 2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sz="2800" b="1" dirty="0"/>
              <a:t>African </a:t>
            </a:r>
            <a:r>
              <a:rPr lang="en-GB" sz="2800" b="1" dirty="0" err="1"/>
              <a:t>ComHR</a:t>
            </a:r>
            <a:r>
              <a:rPr lang="en-GB" sz="2800" b="1" dirty="0"/>
              <a:t> (2012)  </a:t>
            </a:r>
            <a:r>
              <a:rPr lang="en-GB" sz="2800" b="1" dirty="0" err="1" smtClean="0"/>
              <a:t>Endorois</a:t>
            </a:r>
            <a:r>
              <a:rPr lang="en-GB" sz="2800" b="1" dirty="0" smtClean="0"/>
              <a:t> case:</a:t>
            </a:r>
            <a:endParaRPr lang="en-GB" sz="2800" b="1" dirty="0"/>
          </a:p>
          <a:p>
            <a:pPr marL="0" indent="0">
              <a:buNone/>
            </a:pPr>
            <a:r>
              <a:rPr lang="en-GB" sz="2800" dirty="0"/>
              <a:t>The state ‘has a duty not only to consult with the community, but also to obtain their free, prior, and informed consent, according to their customs and traditions [in relation to] any development or investment projects that would have a major impact within [their] territory.</a:t>
            </a:r>
          </a:p>
          <a:p>
            <a:pPr marL="0" indent="0">
              <a:buNone/>
            </a:pPr>
            <a:endParaRPr lang="en-GB" sz="3800" dirty="0"/>
          </a:p>
        </p:txBody>
      </p:sp>
    </p:spTree>
    <p:extLst>
      <p:ext uri="{BB962C8B-B14F-4D97-AF65-F5344CB8AC3E}">
        <p14:creationId xmlns:p14="http://schemas.microsoft.com/office/powerpoint/2010/main" val="3950707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unel">
      <a:dk1>
        <a:srgbClr val="17365D"/>
      </a:dk1>
      <a:lt1>
        <a:srgbClr val="FFFFFF"/>
      </a:lt1>
      <a:dk2>
        <a:srgbClr val="366092"/>
      </a:dk2>
      <a:lt2>
        <a:srgbClr val="FFFFFF"/>
      </a:lt2>
      <a:accent1>
        <a:srgbClr val="C00000"/>
      </a:accent1>
      <a:accent2>
        <a:srgbClr val="112845"/>
      </a:accent2>
      <a:accent3>
        <a:srgbClr val="4180D0"/>
      </a:accent3>
      <a:accent4>
        <a:srgbClr val="4180D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711</Words>
  <Application>Microsoft Macintosh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Energy at Sea: Rights of local populations?</vt:lpstr>
      <vt:lpstr>92% of Russian energy projects comes from the areas of Yamal Nenets</vt:lpstr>
      <vt:lpstr>92% of Russian energy projects comes from the areas of Yamal Nenets</vt:lpstr>
      <vt:lpstr>Case study: Mercury levels in the blood of indigenous women of reproductive age  in the Arctic</vt:lpstr>
      <vt:lpstr>Human Rights</vt:lpstr>
      <vt:lpstr>Consultation and participation rights </vt:lpstr>
      <vt:lpstr>Free, Prior and Informed consent </vt:lpstr>
      <vt:lpstr>Case law</vt:lpstr>
      <vt:lpstr>Case law 2</vt:lpstr>
      <vt:lpstr>Does FPIC mean veto? </vt:lpstr>
      <vt:lpstr>Land rights</vt:lpstr>
      <vt:lpstr>Conservation in energy at sea</vt:lpstr>
      <vt:lpstr>Legal force of the norms</vt:lpstr>
      <vt:lpstr>Only for indigenous populations?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Indigenous peoples of the Arctic</dc:title>
  <dc:creator>Alexandra</dc:creator>
  <cp:lastModifiedBy>Alexandra Xanthaki</cp:lastModifiedBy>
  <cp:revision>31</cp:revision>
  <dcterms:created xsi:type="dcterms:W3CDTF">2014-11-17T21:08:22Z</dcterms:created>
  <dcterms:modified xsi:type="dcterms:W3CDTF">2015-10-23T13:39:56Z</dcterms:modified>
</cp:coreProperties>
</file>