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4" r:id="rId4"/>
    <p:sldId id="259" r:id="rId5"/>
    <p:sldId id="260" r:id="rId6"/>
    <p:sldId id="261" r:id="rId7"/>
    <p:sldId id="263" r:id="rId8"/>
  </p:sldIdLst>
  <p:sldSz cx="9144000" cy="6858000" type="screen4x3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8" d="100"/>
          <a:sy n="78" d="100"/>
        </p:scale>
        <p:origin x="-27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50447" y="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CBA71-178E-4220-97A8-6D6AFC1C1701}" type="datetimeFigureOut">
              <a:rPr lang="el-GR" smtClean="0"/>
              <a:t>21/10/2015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50447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63ED3-B3D9-4663-9963-5E661A6B41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9402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63ED3-B3D9-4663-9963-5E661A6B417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740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4F53-30BE-4C62-8D41-6694234EF251}" type="datetimeFigureOut">
              <a:rPr lang="el-GR" smtClean="0"/>
              <a:t>21/10/2015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18C2-C9A9-4FDA-B9F8-6EAB89A3F0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280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4F53-30BE-4C62-8D41-6694234EF251}" type="datetimeFigureOut">
              <a:rPr lang="el-GR" smtClean="0"/>
              <a:t>21/10/2015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18C2-C9A9-4FDA-B9F8-6EAB89A3F0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4764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4F53-30BE-4C62-8D41-6694234EF251}" type="datetimeFigureOut">
              <a:rPr lang="el-GR" smtClean="0"/>
              <a:t>21/10/2015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18C2-C9A9-4FDA-B9F8-6EAB89A3F0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114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4F53-30BE-4C62-8D41-6694234EF251}" type="datetimeFigureOut">
              <a:rPr lang="el-GR" smtClean="0"/>
              <a:t>21/10/2015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18C2-C9A9-4FDA-B9F8-6EAB89A3F0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6863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4F53-30BE-4C62-8D41-6694234EF251}" type="datetimeFigureOut">
              <a:rPr lang="el-GR" smtClean="0"/>
              <a:t>21/10/2015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18C2-C9A9-4FDA-B9F8-6EAB89A3F0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14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4F53-30BE-4C62-8D41-6694234EF251}" type="datetimeFigureOut">
              <a:rPr lang="el-GR" smtClean="0"/>
              <a:t>21/10/2015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18C2-C9A9-4FDA-B9F8-6EAB89A3F0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081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4F53-30BE-4C62-8D41-6694234EF251}" type="datetimeFigureOut">
              <a:rPr lang="el-GR" smtClean="0"/>
              <a:t>21/10/2015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18C2-C9A9-4FDA-B9F8-6EAB89A3F0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8037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4F53-30BE-4C62-8D41-6694234EF251}" type="datetimeFigureOut">
              <a:rPr lang="el-GR" smtClean="0"/>
              <a:t>21/10/2015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18C2-C9A9-4FDA-B9F8-6EAB89A3F0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0380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4F53-30BE-4C62-8D41-6694234EF251}" type="datetimeFigureOut">
              <a:rPr lang="el-GR" smtClean="0"/>
              <a:t>21/10/2015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18C2-C9A9-4FDA-B9F8-6EAB89A3F0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6275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4F53-30BE-4C62-8D41-6694234EF251}" type="datetimeFigureOut">
              <a:rPr lang="el-GR" smtClean="0"/>
              <a:t>21/10/2015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18C2-C9A9-4FDA-B9F8-6EAB89A3F0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328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4F53-30BE-4C62-8D41-6694234EF251}" type="datetimeFigureOut">
              <a:rPr lang="el-GR" smtClean="0"/>
              <a:t>21/10/2015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D18C2-C9A9-4FDA-B9F8-6EAB89A3F0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296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A4F53-30BE-4C62-8D41-6694234EF251}" type="datetimeFigureOut">
              <a:rPr lang="el-GR" smtClean="0"/>
              <a:t>21/10/2015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D18C2-C9A9-4FDA-B9F8-6EAB89A3F0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57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0"/>
            <a:ext cx="9108504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5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THE KEY ROLE OF LNG IN ENSURING THE DIVERSITY, RELIABILITY AND COMPETITIVENESS OF THE GAS SYSTEM IN THE EUROPEAN UNION</a:t>
            </a:r>
            <a:r>
              <a:rPr lang="el-GR" sz="5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5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5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19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48681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Ι. 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PREAMBLE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496944" cy="5328592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 Atomic Energy Community (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EURATOM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000" b="1" u="sng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l-GR" sz="20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Established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l-G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25/03/1957 at the same time as the Treaty establishing the European Community (EEC Treaty)</a:t>
            </a:r>
            <a:endParaRPr lang="el-G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Purpose:</a:t>
            </a:r>
            <a:r>
              <a:rPr lang="el-G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control and operation of production and sale of atomic power</a:t>
            </a:r>
            <a:endParaRPr lang="el-G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l-G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 Coal and Steel Community (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ECSC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l-GR" sz="20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Established</a:t>
            </a:r>
            <a:r>
              <a:rPr lang="el-GR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18/04/1951 at the same time as the Treaty of Paris</a:t>
            </a:r>
            <a:r>
              <a:rPr lang="el-G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Purpose: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Common control (by the states involved in II World War) of production and sale of coal and steel, the main materials of Army Industry up to II World War</a:t>
            </a:r>
            <a:r>
              <a:rPr lang="el-G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Treaty</a:t>
            </a:r>
            <a:r>
              <a:rPr lang="el-G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expired</a:t>
            </a:r>
            <a:r>
              <a:rPr lang="el-G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l-G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23/07/2002.</a:t>
            </a:r>
          </a:p>
          <a:p>
            <a:pPr algn="just"/>
            <a:endParaRPr lang="el-G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Petroleum Crisis</a:t>
            </a:r>
            <a:r>
              <a:rPr lang="el-G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(1973)</a:t>
            </a:r>
          </a:p>
          <a:p>
            <a:pPr algn="just"/>
            <a:endParaRPr lang="el-G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of the main reasons for undertaking of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E.U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initiatives for establishment of the Internal Energy Market and diversification of energy sources.</a:t>
            </a:r>
            <a:endParaRPr lang="el-G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l-G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36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793507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E.U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Initiatives after 1990 towards establishment of a European Energy Market:</a:t>
            </a:r>
            <a:endParaRPr lang="el-GR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539750" algn="l"/>
              </a:tabLst>
            </a:pP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Α. 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Opening of Electricity and Natural Gas Markets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indent="0">
              <a:buNone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Energy Package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Directives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96/92/Ε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98/30/Ε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rules for internal market for electricity and natural gas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lvl="1" indent="0">
              <a:buNone/>
              <a:tabLst>
                <a:tab pos="808038" algn="l"/>
              </a:tabLst>
            </a:pP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Package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(2003)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Directives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2003/54/Ε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2003/55/Ε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lvl="1" indent="0">
              <a:spcAft>
                <a:spcPts val="1200"/>
              </a:spcAft>
              <a:buNone/>
              <a:tabLst>
                <a:tab pos="808038" algn="l"/>
              </a:tabLst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Third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Package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(2009)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Directives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2009/72/Ε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2009/73/Ε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repealing former directives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  <a:tabLst>
                <a:tab pos="539750" algn="l"/>
                <a:tab pos="808038" algn="l"/>
              </a:tabLst>
            </a:pP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Β. 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Regulating of the Energy Market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(2003)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spcAft>
                <a:spcPts val="1200"/>
              </a:spcAft>
              <a:buNone/>
              <a:tabLst>
                <a:tab pos="539750" algn="l"/>
                <a:tab pos="808038" algn="l"/>
              </a:tabLst>
            </a:pP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 of European Regulatory Authorities for electricity and gas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spcAft>
                <a:spcPts val="1200"/>
              </a:spcAft>
              <a:buNone/>
              <a:tabLst>
                <a:tab pos="539750" algn="l"/>
                <a:tab pos="808038" algn="l"/>
              </a:tabLst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Regulations for establishment of cooperation for European Network of 	Transmission System Operators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ENTSO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for electricity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714/2009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/EC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natural gas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715/2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/EC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1" indent="0">
              <a:buNone/>
              <a:tabLst>
                <a:tab pos="539750" algn="l"/>
                <a:tab pos="808038" algn="l"/>
              </a:tabLst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Energy Networks: Decision No 1364/2006/EC</a:t>
            </a:r>
            <a:endParaRPr lang="el-G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indent="-457200">
              <a:buFontTx/>
              <a:buChar char="-"/>
            </a:pPr>
            <a:endParaRPr lang="el-GR" sz="2000" dirty="0" smtClean="0"/>
          </a:p>
          <a:p>
            <a:pPr>
              <a:buFontTx/>
              <a:buChar char="-"/>
            </a:pPr>
            <a:endParaRPr lang="el-GR" dirty="0" smtClean="0"/>
          </a:p>
          <a:p>
            <a:pPr>
              <a:buFontTx/>
              <a:buChar char="-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1540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99592" y="1916832"/>
            <a:ext cx="7416824" cy="4248472"/>
          </a:xfrm>
        </p:spPr>
        <p:txBody>
          <a:bodyPr/>
          <a:lstStyle/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of Supply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Renewables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 Efficiency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Energy Market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and Innovation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el-G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ΙΙ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COMPONENTS OF 	THE ENERGY UNION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769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1600200"/>
            <a:ext cx="8136904" cy="4709120"/>
          </a:xfrm>
        </p:spPr>
        <p:txBody>
          <a:bodyPr>
            <a:normAutofit fontScale="55000" lnSpcReduction="20000"/>
          </a:bodyPr>
          <a:lstStyle/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European initiatives:</a:t>
            </a: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of Supply, one of the key issues of European strategy for integration of Internal Energy Market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994/2012/Ε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C: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 for exchange of information between Member States and the European Commission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2005/89/Ε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C: establishing measures for safeguarding security of supply in electricity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994/2010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/EC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European Parliament and the Council: establishing obligations to the Member States within the spirit of “solidarity” amongst them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2009/119/Ε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C: obligations to the Member States for maintenance of minimum stocks of oil and petroleum products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Greek Law 4001/2011. Regulatory Authority – competent authority for safeguarding of implementation of measures of security of supply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el-G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ΙΙΙ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OF SUPPLY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98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844824"/>
            <a:ext cx="8352928" cy="4824536"/>
          </a:xfrm>
        </p:spPr>
        <p:txBody>
          <a:bodyPr>
            <a:noAutofit/>
          </a:bodyPr>
          <a:lstStyle/>
          <a:p>
            <a:pPr marL="452438" indent="-452438" algn="just">
              <a:buNone/>
            </a:pPr>
            <a:r>
              <a:rPr lang="el-GR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Α.	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Liquefied Natural Gas is an effective tool for mitigating a supply crisis</a:t>
            </a:r>
            <a:endParaRPr lang="el-GR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8" lvl="1" indent="-452438" algn="just">
              <a:buNone/>
            </a:pPr>
            <a:r>
              <a:rPr lang="el-GR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effectiveness of LNG in cases of energy crisis are the Fukushima case (2011) in Japan, Russian Ukraine case in 2009.</a:t>
            </a:r>
            <a:endParaRPr lang="el-GR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8" lvl="1" indent="-452438" algn="just">
              <a:buNone/>
            </a:pPr>
            <a:endParaRPr lang="el-GR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452438" algn="l"/>
              </a:tabLst>
            </a:pPr>
            <a:r>
              <a:rPr lang="el-GR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Β.	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LNG today:</a:t>
            </a:r>
          </a:p>
          <a:p>
            <a:pPr marL="717550" indent="-265113" algn="just">
              <a:tabLst>
                <a:tab pos="452438" algn="l"/>
              </a:tabLst>
            </a:pP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2014 pipeline import capacity to the EU stood at 490 </a:t>
            </a:r>
            <a:r>
              <a:rPr lang="en-US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bcm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/a and LNG import capacity at</a:t>
            </a:r>
            <a:r>
              <a:rPr lang="el-GR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197 </a:t>
            </a:r>
            <a:r>
              <a:rPr lang="el-GR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bcm</a:t>
            </a:r>
            <a:r>
              <a:rPr lang="el-GR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/a</a:t>
            </a:r>
          </a:p>
          <a:p>
            <a:pPr marL="717550" indent="-265113"/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 most of this LNG import capacity is located in Spain, Portugal, France and the UK</a:t>
            </a:r>
          </a:p>
          <a:p>
            <a:pPr marL="717550" indent="-265113"/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current level of LNG consumption can vary between around 50% in Spain and Portugal and 3% in the Netherlands.</a:t>
            </a:r>
            <a:endParaRPr lang="el-GR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indent="-265113" algn="just"/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main countries from where imports are sourced are Qatar, Algeria and Nigeria.</a:t>
            </a:r>
            <a:endParaRPr lang="el-GR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indent="-265113" algn="just"/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countries especially in Central-Eastern Europe, have no access at all to this source of supply.</a:t>
            </a:r>
            <a:endParaRPr lang="el-GR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indent="-265113" algn="just"/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geographic area of central and Southeastern Europe the LNG Terminal of </a:t>
            </a:r>
            <a:r>
              <a:rPr lang="en-US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Revithoussa</a:t>
            </a: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established, one of the most important energy infrastructures in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Greece.</a:t>
            </a:r>
            <a:endParaRPr lang="el-GR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7" indent="0" algn="just">
              <a:buNone/>
            </a:pPr>
            <a:endParaRPr 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452438" algn="l"/>
              </a:tabLst>
            </a:pP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 scale LNG</a:t>
            </a:r>
            <a:endParaRPr lang="el-GR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indent="-265113" algn="just">
              <a:tabLst>
                <a:tab pos="717550" algn="l"/>
              </a:tabLst>
            </a:pP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Encouragement of LNG use as fuel for ships is accelerated.</a:t>
            </a:r>
            <a:endParaRPr lang="el-GR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indent="-265113">
              <a:tabLst>
                <a:tab pos="717550" algn="l"/>
              </a:tabLst>
            </a:pP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need for increase of LNG use as fuel for ships is also promoted because in 2020 (or 2025) Annex VI of </a:t>
            </a:r>
            <a:r>
              <a:rPr lang="en-US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MARPOL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Convention (International Convention for the Prevention of Pollution from ships) shall enter into effect imposing stricter rules for environmental protection.</a:t>
            </a:r>
            <a:endParaRPr lang="el-GR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indent="-265113" algn="just">
              <a:spcAft>
                <a:spcPts val="1200"/>
              </a:spcAft>
              <a:tabLst>
                <a:tab pos="717550" algn="l"/>
              </a:tabLst>
            </a:pPr>
            <a:endParaRPr lang="el-GR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>
              <a:tabLst>
                <a:tab pos="982663" algn="l"/>
              </a:tabLst>
            </a:pP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ROLE OF LNG IN THE 	SECURITY OF SUPPLY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787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9552" y="2276872"/>
            <a:ext cx="8208912" cy="4176464"/>
          </a:xfrm>
        </p:spPr>
        <p:txBody>
          <a:bodyPr>
            <a:normAutofit fontScale="77500" lnSpcReduction="20000"/>
          </a:bodyPr>
          <a:lstStyle/>
          <a:p>
            <a:pPr algn="just">
              <a:spcAft>
                <a:spcPts val="12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implementation of existing legal framework prior to adoption of new rules.</a:t>
            </a:r>
            <a:endParaRPr lang="el-G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12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Encouragement of entering into interconnection Agreements between adjacent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TSOS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12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Encouragement of studies for construction of new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interconnection infrastructure. An effective third party access will facilitate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transactions and the optimum use of existing LNG Terminals.</a:t>
            </a:r>
          </a:p>
          <a:p>
            <a:pPr lvl="0" algn="just">
              <a:spcAft>
                <a:spcPts val="12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or benefiting from existing LNG storage facilities will contribute significantly to the optimum use of LNG terminals which in certain cases serve as “storage facilities”.</a:t>
            </a:r>
          </a:p>
          <a:p>
            <a:pPr lvl="0" algn="just">
              <a:spcAft>
                <a:spcPts val="12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LNG terminals are major investments; therefore their economic feasibility should be carefully examined on an ad hoc basis and if possible on a long term basis. Considerations like security and diversification of </a:t>
            </a:r>
            <a:r>
              <a:rPr 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supply should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accounted for as well. Upgrades of existing LNG terminals are usually more cost-effective.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1200"/>
              </a:spcAft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1200"/>
              </a:spcAft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1200"/>
              </a:spcAft>
            </a:pP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9830" y="0"/>
            <a:ext cx="9144000" cy="170080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628650" indent="-628650"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PROPOSALS FOR IMPROVEMENT OF LNG MARKET INSIDE EUROPEAN UNION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2737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439</Words>
  <Application>Microsoft Office PowerPoint</Application>
  <PresentationFormat>On-screen Show (4:3)</PresentationFormat>
  <Paragraphs>65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Θέμα του Office</vt:lpstr>
      <vt:lpstr>  THE KEY ROLE OF LNG IN ENSURING THE DIVERSITY, RELIABILITY AND COMPETITIVENESS OF THE GAS SYSTEM IN THE EUROPEAN UNION  </vt:lpstr>
      <vt:lpstr>Ι.  PREAMBLE</vt:lpstr>
      <vt:lpstr>PowerPoint Presentation</vt:lpstr>
      <vt:lpstr>ΙΙ. THE MAIN COMPONENTS OF  THE ENERGY UNION</vt:lpstr>
      <vt:lpstr>ΙΙΙ.    SECURITY OF SUPPLY</vt:lpstr>
      <vt:lpstr>ΙV.  THE ROLE OF LNG IN THE  SECURITY OF SUPPLY</vt:lpstr>
      <vt:lpstr>V. PROPOSALS FOR IMPROVEMENT OF LNG MARKET INSIDE EUROPEAN UNION</vt:lpstr>
    </vt:vector>
  </TitlesOfParts>
  <Company>DESFA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ΠΟΛΙΤΙΚΗ ΤΗΣ Ε.Ε.  ΣΤΟΝ ΤΟΜΕΑ ΤΟΥ ΥΓΡΟΠΟΙΗΜΕΝΟΥ  ΦΥΣΙΚΟΥ ΑΕΡΙΟΥ  ΚΑΙ Ο ΡΟΛΟΣ ΤΟΥ ΣΤΗΝ ΑΣΦΑΛΕΙΑ ΕΦΟΔΙΑΣΜΟΥ</dc:title>
  <dc:creator>Χατζιδάκη Σουζάνα</dc:creator>
  <cp:lastModifiedBy>Μιχελάκη Σοφία</cp:lastModifiedBy>
  <cp:revision>38</cp:revision>
  <cp:lastPrinted>2015-10-21T16:20:09Z</cp:lastPrinted>
  <dcterms:created xsi:type="dcterms:W3CDTF">2015-10-20T10:39:44Z</dcterms:created>
  <dcterms:modified xsi:type="dcterms:W3CDTF">2015-10-21T17:20:59Z</dcterms:modified>
</cp:coreProperties>
</file>